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5" r:id="rId1"/>
  </p:sldMasterIdLst>
  <p:sldIdLst>
    <p:sldId id="256" r:id="rId2"/>
    <p:sldId id="257" r:id="rId3"/>
    <p:sldId id="270" r:id="rId4"/>
    <p:sldId id="258" r:id="rId5"/>
    <p:sldId id="259" r:id="rId6"/>
    <p:sldId id="260" r:id="rId7"/>
    <p:sldId id="261" r:id="rId8"/>
    <p:sldId id="271" r:id="rId9"/>
    <p:sldId id="264" r:id="rId10"/>
    <p:sldId id="265" r:id="rId11"/>
    <p:sldId id="266" r:id="rId12"/>
    <p:sldId id="267" r:id="rId13"/>
    <p:sldId id="268" r:id="rId14"/>
    <p:sldId id="269" r:id="rId1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E76A46A7-D82E-4A46-A806-8C2B8851C1D0}">
          <p14:sldIdLst>
            <p14:sldId id="256"/>
            <p14:sldId id="257"/>
            <p14:sldId id="270"/>
            <p14:sldId id="258"/>
            <p14:sldId id="259"/>
            <p14:sldId id="260"/>
            <p14:sldId id="261"/>
            <p14:sldId id="271"/>
            <p14:sldId id="264"/>
            <p14:sldId id="265"/>
            <p14:sldId id="266"/>
            <p14:sldId id="267"/>
            <p14:sldId id="268"/>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11"/>
          <p:cNvGrpSpPr/>
          <p:nvPr/>
        </p:nvGrpSpPr>
        <p:grpSpPr>
          <a:xfrm>
            <a:off x="0" y="0"/>
            <a:ext cx="9144000" cy="64008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10"/>
            <p:cNvGrpSpPr/>
            <p:nvPr/>
          </p:nvGrpSpPr>
          <p:grpSpPr>
            <a:xfrm>
              <a:off x="0" y="0"/>
              <a:ext cx="9144000" cy="6400800"/>
              <a:chOff x="0" y="0"/>
              <a:chExt cx="9144000" cy="6400800"/>
            </a:xfrm>
          </p:grpSpPr>
          <p:sp>
            <p:nvSpPr>
              <p:cNvPr id="15"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a:xfrm>
            <a:off x="6934200" y="6553200"/>
            <a:ext cx="1676400" cy="228600"/>
          </a:xfrm>
        </p:spPr>
        <p:txBody>
          <a:bodyPr vert="horz" lIns="91440" tIns="45720" rIns="91440" bIns="45720" rtlCol="0"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fld id="{530820CF-B880-4189-942D-D702A7CBA730}" type="datetimeFigureOut">
              <a:rPr lang="zh-CN" altLang="en-US" smtClean="0"/>
              <a:t>2011/6/18</a:t>
            </a:fld>
            <a:endParaRPr lang="zh-CN" altLang="en-US"/>
          </a:p>
        </p:txBody>
      </p:sp>
      <p:sp>
        <p:nvSpPr>
          <p:cNvPr id="5" name="Footer Placeholder 4"/>
          <p:cNvSpPr>
            <a:spLocks noGrp="1"/>
          </p:cNvSpPr>
          <p:nvPr>
            <p:ph type="ftr" sz="quarter" idx="11"/>
          </p:nvPr>
        </p:nvSpPr>
        <p:spPr>
          <a:xfrm>
            <a:off x="1891553" y="6553200"/>
            <a:ext cx="1676400" cy="228600"/>
          </a:xfrm>
        </p:spPr>
        <p:txBody>
          <a:bodyPr anchor="t" anchorCtr="0"/>
          <a:lstStyle>
            <a:lvl1pPr>
              <a:defRPr>
                <a:solidFill>
                  <a:sysClr val="windowText" lastClr="000000"/>
                </a:solidFill>
              </a:defRPr>
            </a:lvl1pPr>
          </a:lstStyle>
          <a:p>
            <a:endParaRPr lang="zh-CN" altLang="en-US"/>
          </a:p>
        </p:txBody>
      </p:sp>
      <p:sp>
        <p:nvSpPr>
          <p:cNvPr id="6" name="Slide Number Placeholder 5"/>
          <p:cNvSpPr>
            <a:spLocks noGrp="1"/>
          </p:cNvSpPr>
          <p:nvPr>
            <p:ph type="sldNum" sz="quarter" idx="12"/>
          </p:nvPr>
        </p:nvSpPr>
        <p:spPr>
          <a:xfrm>
            <a:off x="4870076" y="6553200"/>
            <a:ext cx="762000" cy="228600"/>
          </a:xfrm>
          <a:noFill/>
          <a:ln>
            <a:noFill/>
          </a:ln>
          <a:effectLst/>
        </p:spPr>
        <p:txBody>
          <a:bodyPr/>
          <a:lstStyle>
            <a:lvl1pPr algn="ctr">
              <a:defRPr sz="900" kern="1200" cap="small" baseline="0">
                <a:solidFill>
                  <a:sysClr val="windowText" lastClr="000000"/>
                </a:solidFill>
                <a:latin typeface="+mj-lt"/>
                <a:ea typeface="+mn-ea"/>
                <a:cs typeface="+mn-cs"/>
              </a:defRPr>
            </a:lvl1pPr>
          </a:lstStyle>
          <a:p>
            <a:fld id="{0C913308-F349-4B6D-A68A-DD1791B4A57B}" type="slidenum">
              <a:rPr lang="zh-CN" altLang="en-US" smtClean="0"/>
              <a:t>‹#›</a:t>
            </a:fld>
            <a:endParaRPr lang="zh-CN" altLang="en-US"/>
          </a:p>
        </p:txBody>
      </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zh-CN" altLang="en-US" smtClean="0"/>
              <a:t>单击此处编辑母版标题样式</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a:p>
        </p:txBody>
      </p:sp>
      <p:sp>
        <p:nvSpPr>
          <p:cNvPr id="4" name="Date Placeholder 3"/>
          <p:cNvSpPr>
            <a:spLocks noGrp="1"/>
          </p:cNvSpPr>
          <p:nvPr>
            <p:ph type="dt" sz="half" idx="10"/>
          </p:nvPr>
        </p:nvSpPr>
        <p:spPr/>
        <p:txBody>
          <a:bodyPr/>
          <a:lstStyle/>
          <a:p>
            <a:fld id="{530820CF-B880-4189-942D-D702A7CBA730}" type="datetimeFigureOut">
              <a:rPr lang="zh-CN" altLang="en-US" smtClean="0"/>
              <a:t>2011/6/18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grpSp>
        <p:nvGrpSpPr>
          <p:cNvPr id="7" name="Group 10"/>
          <p:cNvGrpSpPr/>
          <p:nvPr/>
        </p:nvGrpSpPr>
        <p:grpSpPr>
          <a:xfrm>
            <a:off x="0" y="0"/>
            <a:ext cx="9144000" cy="6858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467600" y="2298700"/>
            <a:ext cx="1447800" cy="3827463"/>
          </a:xfrm>
        </p:spPr>
        <p:txBody>
          <a:bodyPr vert="eaVert"/>
          <a:lstStyle/>
          <a:p>
            <a:r>
              <a:rPr lang="zh-CN" altLang="en-US" smtClean="0"/>
              <a:t>单击此处编辑母版标题样式</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a:p>
        </p:txBody>
      </p:sp>
      <p:sp>
        <p:nvSpPr>
          <p:cNvPr id="4" name="Date Placeholder 3"/>
          <p:cNvSpPr>
            <a:spLocks noGrp="1"/>
          </p:cNvSpPr>
          <p:nvPr>
            <p:ph type="dt" sz="half" idx="10"/>
          </p:nvPr>
        </p:nvSpPr>
        <p:spPr/>
        <p:txBody>
          <a:bodyPr/>
          <a:lstStyle/>
          <a:p>
            <a:fld id="{530820CF-B880-4189-942D-D702A7CBA730}" type="datetimeFigureOut">
              <a:rPr lang="zh-CN" altLang="en-US" smtClean="0"/>
              <a:t>2011/6/18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7848600" y="533400"/>
            <a:ext cx="762000" cy="609600"/>
          </a:xfr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a:p>
        </p:txBody>
      </p:sp>
      <p:sp>
        <p:nvSpPr>
          <p:cNvPr id="4" name="Date Placeholder 3"/>
          <p:cNvSpPr>
            <a:spLocks noGrp="1"/>
          </p:cNvSpPr>
          <p:nvPr>
            <p:ph type="dt" sz="half" idx="10"/>
          </p:nvPr>
        </p:nvSpPr>
        <p:spPr/>
        <p:txBody>
          <a:bodyPr/>
          <a:lstStyle/>
          <a:p>
            <a:fld id="{530820CF-B880-4189-942D-D702A7CBA730}" type="datetimeFigureOut">
              <a:rPr lang="zh-CN" altLang="en-US" smtClean="0"/>
              <a:t>2011/6/18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grpSp>
        <p:nvGrpSpPr>
          <p:cNvPr id="10" name="Group 10"/>
          <p:cNvGrpSpPr/>
          <p:nvPr/>
        </p:nvGrpSpPr>
        <p:grpSpPr>
          <a:xfrm>
            <a:off x="0" y="0"/>
            <a:ext cx="9144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title"/>
          </p:nvPr>
        </p:nvSpPr>
        <p:spPr>
          <a:xfrm>
            <a:off x="1905000" y="2667000"/>
            <a:ext cx="6629400" cy="1143000"/>
          </a:xfrm>
        </p:spPr>
        <p:txBody>
          <a:bodyPr vert="horz" lIns="91440" tIns="45720" rIns="91440" bIns="45720" rtlCol="0"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zh-CN" altLang="en-US" smtClean="0"/>
              <a:t>单击此处编辑母版标题样式</a:t>
            </a:r>
            <a:endParaRPr/>
          </a:p>
        </p:txBody>
      </p:sp>
      <p:sp>
        <p:nvSpPr>
          <p:cNvPr id="3" name="Text Placeholder 2"/>
          <p:cNvSpPr>
            <a:spLocks noGrp="1"/>
          </p:cNvSpPr>
          <p:nvPr>
            <p:ph type="body" idx="1"/>
          </p:nvPr>
        </p:nvSpPr>
        <p:spPr>
          <a:xfrm>
            <a:off x="152400" y="4495800"/>
            <a:ext cx="1524000" cy="2057400"/>
          </a:xfrm>
        </p:spPr>
        <p:txBody>
          <a:bodyPr vert="horz" lIns="91440" tIns="45720" rIns="91440" bIns="45720"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zh-CN" altLang="en-US" smtClean="0"/>
              <a:t>单击此处编辑母版文本样式</a:t>
            </a:r>
          </a:p>
        </p:txBody>
      </p:sp>
      <p:sp>
        <p:nvSpPr>
          <p:cNvPr id="4" name="Date Placeholder 3"/>
          <p:cNvSpPr>
            <a:spLocks noGrp="1"/>
          </p:cNvSpPr>
          <p:nvPr>
            <p:ph type="dt" sz="half" idx="10"/>
          </p:nvPr>
        </p:nvSpPr>
        <p:spPr>
          <a:xfrm>
            <a:off x="6931152" y="6556248"/>
            <a:ext cx="1673352" cy="228600"/>
          </a:xfrm>
        </p:spPr>
        <p:txBody>
          <a:bodyPr/>
          <a:lstStyle/>
          <a:p>
            <a:fld id="{530820CF-B880-4189-942D-D702A7CBA730}" type="datetimeFigureOut">
              <a:rPr lang="zh-CN" altLang="en-US" smtClean="0"/>
              <a:t>2011/6/18</a:t>
            </a:fld>
            <a:endParaRPr lang="zh-CN" altLang="en-US"/>
          </a:p>
        </p:txBody>
      </p:sp>
      <p:sp>
        <p:nvSpPr>
          <p:cNvPr id="5" name="Footer Placeholder 4"/>
          <p:cNvSpPr>
            <a:spLocks noGrp="1"/>
          </p:cNvSpPr>
          <p:nvPr>
            <p:ph type="ftr" sz="quarter" idx="11"/>
          </p:nvPr>
        </p:nvSpPr>
        <p:spPr>
          <a:xfrm>
            <a:off x="1892808" y="6556248"/>
            <a:ext cx="1673352" cy="228600"/>
          </a:xfrm>
        </p:spPr>
        <p:txBody>
          <a:bodyPr/>
          <a:lstStyle/>
          <a:p>
            <a:endParaRPr lang="zh-CN" altLang="en-US"/>
          </a:p>
        </p:txBody>
      </p:sp>
      <p:sp>
        <p:nvSpPr>
          <p:cNvPr id="6" name="Slide Number Placeholder 5"/>
          <p:cNvSpPr>
            <a:spLocks noGrp="1"/>
          </p:cNvSpPr>
          <p:nvPr>
            <p:ph type="sldNum" sz="quarter" idx="12"/>
          </p:nvPr>
        </p:nvSpPr>
        <p:spPr>
          <a:xfrm>
            <a:off x="4867656" y="6556248"/>
            <a:ext cx="762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zh-CN" altLang="en-US" smtClean="0"/>
              <a:t>单击此处编辑母版标题样式</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a:p>
        </p:txBody>
      </p:sp>
      <p:sp>
        <p:nvSpPr>
          <p:cNvPr id="5" name="Date Placeholder 4"/>
          <p:cNvSpPr>
            <a:spLocks noGrp="1"/>
          </p:cNvSpPr>
          <p:nvPr>
            <p:ph type="dt" sz="half" idx="10"/>
          </p:nvPr>
        </p:nvSpPr>
        <p:spPr/>
        <p:txBody>
          <a:bodyPr/>
          <a:lstStyle/>
          <a:p>
            <a:fld id="{530820CF-B880-4189-942D-D702A7CBA730}" type="datetimeFigureOut">
              <a:rPr lang="zh-CN" altLang="en-US" smtClean="0"/>
              <a:t>2011/6/18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zh-CN" altLang="en-US" smtClean="0"/>
              <a:t>单击此处编辑母版标题样式</a:t>
            </a:r>
            <a:endParaRPr/>
          </a:p>
        </p:txBody>
      </p:sp>
      <p:sp>
        <p:nvSpPr>
          <p:cNvPr id="3" name="Text Placeholder 2"/>
          <p:cNvSpPr>
            <a:spLocks noGrp="1"/>
          </p:cNvSpPr>
          <p:nvPr>
            <p:ph type="body" idx="1"/>
          </p:nvPr>
        </p:nvSpPr>
        <p:spPr>
          <a:xfrm>
            <a:off x="2438400" y="2291697"/>
            <a:ext cx="2971800" cy="639762"/>
          </a:xfrm>
        </p:spPr>
        <p:txBody>
          <a:bodyPr vert="horz" lIns="91440" tIns="45720" rIns="91440" bIns="45720" rtlCol="0" anchor="ctr" anchorCtr="0">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zh-CN" altLang="en-US" smtClean="0"/>
              <a:t>单击此处编辑母版文本样式</a:t>
            </a:r>
          </a:p>
        </p:txBody>
      </p:sp>
      <p:sp>
        <p:nvSpPr>
          <p:cNvPr id="4" name="Content Placeholder 3"/>
          <p:cNvSpPr>
            <a:spLocks noGrp="1"/>
          </p:cNvSpPr>
          <p:nvPr>
            <p:ph sz="half" idx="2"/>
          </p:nvPr>
        </p:nvSpPr>
        <p:spPr>
          <a:xfrm>
            <a:off x="2447925" y="3137647"/>
            <a:ext cx="2971800" cy="299923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a:p>
        </p:txBody>
      </p:sp>
      <p:sp>
        <p:nvSpPr>
          <p:cNvPr id="5" name="Text Placeholder 4"/>
          <p:cNvSpPr>
            <a:spLocks noGrp="1"/>
          </p:cNvSpPr>
          <p:nvPr>
            <p:ph type="body" sz="quarter" idx="3"/>
          </p:nvPr>
        </p:nvSpPr>
        <p:spPr>
          <a:xfrm>
            <a:off x="5715000" y="2291697"/>
            <a:ext cx="2971800" cy="639762"/>
          </a:xfrm>
        </p:spPr>
        <p:txBody>
          <a:bodyPr anchor="ctr" anchorCtr="0">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5715000" y="3137647"/>
            <a:ext cx="2971800" cy="300196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a:p>
        </p:txBody>
      </p:sp>
      <p:sp>
        <p:nvSpPr>
          <p:cNvPr id="7" name="Date Placeholder 6"/>
          <p:cNvSpPr>
            <a:spLocks noGrp="1"/>
          </p:cNvSpPr>
          <p:nvPr>
            <p:ph type="dt" sz="half" idx="10"/>
          </p:nvPr>
        </p:nvSpPr>
        <p:spPr/>
        <p:txBody>
          <a:bodyPr/>
          <a:lstStyle/>
          <a:p>
            <a:fld id="{530820CF-B880-4189-942D-D702A7CBA730}" type="datetimeFigureOut">
              <a:rPr lang="zh-CN" altLang="en-US" smtClean="0"/>
              <a:t>2011/6/18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grpSp>
        <p:nvGrpSpPr>
          <p:cNvPr id="6" name="Group 10"/>
          <p:cNvGrpSpPr/>
          <p:nvPr/>
        </p:nvGrpSpPr>
        <p:grpSpPr>
          <a:xfrm>
            <a:off x="0" y="0"/>
            <a:ext cx="9144000" cy="16764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zh-CN" altLang="en-US" smtClean="0"/>
              <a:t>单击此处编辑母版标题样式</a:t>
            </a:r>
            <a:endParaRPr/>
          </a:p>
        </p:txBody>
      </p:sp>
      <p:sp>
        <p:nvSpPr>
          <p:cNvPr id="3" name="Date Placeholder 2"/>
          <p:cNvSpPr>
            <a:spLocks noGrp="1"/>
          </p:cNvSpPr>
          <p:nvPr>
            <p:ph type="dt" sz="half" idx="10"/>
          </p:nvPr>
        </p:nvSpPr>
        <p:spPr/>
        <p:txBody>
          <a:bodyPr/>
          <a:lstStyle/>
          <a:p>
            <a:fld id="{530820CF-B880-4189-942D-D702A7CBA730}" type="datetimeFigureOut">
              <a:rPr lang="zh-CN" altLang="en-US" smtClean="0"/>
              <a:t>2011/6/18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grpSp>
        <p:nvGrpSpPr>
          <p:cNvPr id="5" name="Group 9"/>
          <p:cNvGrpSpPr/>
          <p:nvPr/>
        </p:nvGrpSpPr>
        <p:grpSpPr>
          <a:xfrm>
            <a:off x="0" y="0"/>
            <a:ext cx="1828800" cy="16764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Date Placeholder 1"/>
          <p:cNvSpPr>
            <a:spLocks noGrp="1"/>
          </p:cNvSpPr>
          <p:nvPr>
            <p:ph type="dt" sz="half" idx="10"/>
          </p:nvPr>
        </p:nvSpPr>
        <p:spPr/>
        <p:txBody>
          <a:bodyPr/>
          <a:lstStyle/>
          <a:p>
            <a:fld id="{530820CF-B880-4189-942D-D702A7CBA730}" type="datetimeFigureOut">
              <a:rPr lang="zh-CN" altLang="en-US" smtClean="0"/>
              <a:t>2011/6/18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zh-CN" altLang="en-US" smtClean="0"/>
              <a:t>单击此处编辑母版标题样式</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2011/6/18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zh-CN" altLang="en-US" smtClean="0"/>
              <a:t>单击此处编辑母版标题样式</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a:p>
        </p:txBody>
      </p:sp>
      <p:sp>
        <p:nvSpPr>
          <p:cNvPr id="4" name="Text Placeholder 3"/>
          <p:cNvSpPr>
            <a:spLocks noGrp="1"/>
          </p:cNvSpPr>
          <p:nvPr>
            <p:ph type="body" sz="half" idx="2"/>
          </p:nvPr>
        </p:nvSpPr>
        <p:spPr>
          <a:xfrm>
            <a:off x="164592" y="3031489"/>
            <a:ext cx="1527048" cy="2359152"/>
          </a:xfrm>
        </p:spPr>
        <p:txBody>
          <a:bodyPr vert="horz" lIns="91440" tIns="45720" rIns="91440" bIns="45720"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2011/6/18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11"/>
          <p:cNvGrpSpPr/>
          <p:nvPr/>
        </p:nvGrpSpPr>
        <p:grpSpPr>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Text Placeholder 2"/>
          <p:cNvSpPr>
            <a:spLocks noGrp="1"/>
          </p:cNvSpPr>
          <p:nvPr>
            <p:ph type="body" idx="1"/>
          </p:nvPr>
        </p:nvSpPr>
        <p:spPr>
          <a:xfrm>
            <a:off x="2438400" y="2286000"/>
            <a:ext cx="6248400" cy="38401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zh-CN" altLang="en-US" smtClean="0"/>
              <a:t>单击此处编辑母版标题样式</a:t>
            </a:r>
            <a:endParaRPr/>
          </a:p>
        </p:txBody>
      </p:sp>
      <p:sp>
        <p:nvSpPr>
          <p:cNvPr id="4" name="Date Placeholder 3"/>
          <p:cNvSpPr>
            <a:spLocks noGrp="1"/>
          </p:cNvSpPr>
          <p:nvPr>
            <p:ph type="dt" sz="half" idx="2"/>
          </p:nvPr>
        </p:nvSpPr>
        <p:spPr>
          <a:xfrm>
            <a:off x="6553200" y="6351494"/>
            <a:ext cx="2133600" cy="365125"/>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fld id="{530820CF-B880-4189-942D-D702A7CBA730}" type="datetimeFigureOut">
              <a:rPr lang="zh-CN" altLang="en-US" smtClean="0"/>
              <a:t>2011/6/18</a:t>
            </a:fld>
            <a:endParaRPr lang="zh-CN" altLang="en-US"/>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endParaRPr lang="zh-CN" altLang="en-US"/>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0" eaLnBrk="1" latinLnBrk="0" hangingPunct="1">
        <a:spcBef>
          <a:spcPct val="0"/>
        </a:spcBef>
        <a:buNone/>
        <a:defRPr sz="4400" kern="1200" cap="small" spc="200" baseline="0">
          <a:solidFill>
            <a:schemeClr val="tx1"/>
          </a:solidFill>
          <a:latin typeface="+mj-lt"/>
          <a:ea typeface="+mj-ea"/>
          <a:cs typeface="+mj-cs"/>
        </a:defRPr>
      </a:lvl1pPr>
    </p:titleStyle>
    <p:bodyStyle>
      <a:lvl1pPr marL="457200" indent="-457200" algn="l" defTabSz="914400" rtl="0"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800"/>
        </a:spcBef>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200"/>
        </a:spcBef>
        <a:buClr>
          <a:schemeClr val="accent3"/>
        </a:buClr>
        <a:buSzPct val="8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200"/>
        </a:spcBef>
        <a:buClr>
          <a:schemeClr val="accent4"/>
        </a:buClr>
        <a:buSzPct val="80000"/>
        <a:buFont typeface="Wingdings" pitchFamily="2" charset="2"/>
        <a:buChar char=""/>
        <a:defRPr sz="1600" kern="1200">
          <a:solidFill>
            <a:schemeClr val="tx1"/>
          </a:solidFill>
          <a:latin typeface="+mn-lt"/>
          <a:ea typeface="+mn-ea"/>
          <a:cs typeface="+mn-cs"/>
        </a:defRPr>
      </a:lvl4pPr>
      <a:lvl5pPr marL="2286000" indent="-457200" algn="l" defTabSz="914400" rtl="0" eaLnBrk="1" latinLnBrk="0" hangingPunct="1">
        <a:spcBef>
          <a:spcPts val="1200"/>
        </a:spcBef>
        <a:buClr>
          <a:schemeClr val="accent5"/>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2393766" y="5867400"/>
            <a:ext cx="6570722" cy="457200"/>
          </a:xfrm>
        </p:spPr>
        <p:txBody>
          <a:bodyPr/>
          <a:lstStyle/>
          <a:p>
            <a:pPr algn="r"/>
            <a:r>
              <a:rPr lang="zh-CN" altLang="en-US" dirty="0" smtClean="0">
                <a:latin typeface="微软雅黑" pitchFamily="34" charset="-122"/>
                <a:ea typeface="微软雅黑" pitchFamily="34" charset="-122"/>
              </a:rPr>
              <a:t>复旦大学   软件学院   </a:t>
            </a:r>
            <a:r>
              <a:rPr lang="zh-CN" altLang="en-US" dirty="0" smtClean="0">
                <a:latin typeface="微软雅黑" pitchFamily="34" charset="-122"/>
                <a:ea typeface="微软雅黑" pitchFamily="34" charset="-122"/>
              </a:rPr>
              <a:t>周磊   </a:t>
            </a:r>
            <a:r>
              <a:rPr lang="en-US" altLang="zh-CN" dirty="0" smtClean="0">
                <a:latin typeface="微软雅黑" pitchFamily="34" charset="-122"/>
                <a:ea typeface="微软雅黑" pitchFamily="34" charset="-122"/>
              </a:rPr>
              <a:t>07302010015</a:t>
            </a:r>
            <a:endParaRPr lang="zh-CN" altLang="en-US" dirty="0">
              <a:latin typeface="微软雅黑" pitchFamily="34" charset="-122"/>
              <a:ea typeface="微软雅黑" pitchFamily="34" charset="-122"/>
            </a:endParaRPr>
          </a:p>
        </p:txBody>
      </p:sp>
      <p:sp>
        <p:nvSpPr>
          <p:cNvPr id="3" name="标题 2"/>
          <p:cNvSpPr>
            <a:spLocks noGrp="1"/>
          </p:cNvSpPr>
          <p:nvPr>
            <p:ph type="ctrTitle"/>
          </p:nvPr>
        </p:nvSpPr>
        <p:spPr>
          <a:xfrm>
            <a:off x="1941512" y="5023048"/>
            <a:ext cx="7239000" cy="638200"/>
          </a:xfrm>
        </p:spPr>
        <p:txBody>
          <a:bodyPr/>
          <a:lstStyle/>
          <a:p>
            <a:r>
              <a:rPr lang="zh-CN" altLang="zh-CN" sz="3200" b="1" dirty="0"/>
              <a:t>基于数据转发的局域网建站解决方案</a:t>
            </a:r>
            <a:endParaRPr lang="zh-CN" altLang="en-US" sz="3200" dirty="0"/>
          </a:p>
        </p:txBody>
      </p:sp>
      <p:pic>
        <p:nvPicPr>
          <p:cNvPr id="9" name="Picture 6" descr="C:\Users\周磊\Pictures\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32656"/>
            <a:ext cx="4722825" cy="33123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5" descr="C:\Users\周磊\Pictures\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415" y="1196752"/>
            <a:ext cx="5004049" cy="29779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C:\Users\周磊\Desktop\未标题-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48" y="6416646"/>
            <a:ext cx="445911" cy="445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23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测试</a:t>
            </a:r>
            <a:endParaRPr lang="zh-CN" altLang="en-US" dirty="0"/>
          </a:p>
        </p:txBody>
      </p:sp>
      <p:sp>
        <p:nvSpPr>
          <p:cNvPr id="3" name="内容占位符 2"/>
          <p:cNvSpPr>
            <a:spLocks noGrp="1"/>
          </p:cNvSpPr>
          <p:nvPr>
            <p:ph idx="1"/>
          </p:nvPr>
        </p:nvSpPr>
        <p:spPr>
          <a:xfrm>
            <a:off x="2438400" y="2286000"/>
            <a:ext cx="6248400" cy="4311352"/>
          </a:xfrm>
        </p:spPr>
        <p:txBody>
          <a:bodyPr>
            <a:normAutofit/>
          </a:bodyPr>
          <a:lstStyle/>
          <a:p>
            <a:r>
              <a:rPr lang="zh-CN" altLang="en-US" dirty="0">
                <a:latin typeface="微软雅黑" pitchFamily="34" charset="-122"/>
                <a:ea typeface="微软雅黑" pitchFamily="34" charset="-122"/>
              </a:rPr>
              <a:t>一个稳健的系统离不开严密的单元测试以及整体的系统测试。本项目写了一系列的测试用来保证所有的业务逻辑都是符合需求的</a:t>
            </a:r>
            <a:r>
              <a:rPr lang="zh-CN" altLang="en-US" dirty="0" smtClean="0">
                <a:latin typeface="微软雅黑" pitchFamily="34" charset="-122"/>
                <a:ea typeface="微软雅黑" pitchFamily="34" charset="-122"/>
              </a:rPr>
              <a:t>，本</a:t>
            </a:r>
            <a:r>
              <a:rPr lang="zh-CN" altLang="en-US" dirty="0">
                <a:latin typeface="微软雅黑" pitchFamily="34" charset="-122"/>
                <a:ea typeface="微软雅黑" pitchFamily="34" charset="-122"/>
              </a:rPr>
              <a:t>项目的单元测试使用</a:t>
            </a:r>
            <a:r>
              <a:rPr lang="en-US" altLang="zh-CN" dirty="0" err="1">
                <a:latin typeface="微软雅黑" pitchFamily="34" charset="-122"/>
                <a:ea typeface="微软雅黑" pitchFamily="34" charset="-122"/>
              </a:rPr>
              <a:t>JUnit</a:t>
            </a:r>
            <a:r>
              <a:rPr lang="zh-CN" altLang="en-US" dirty="0">
                <a:latin typeface="微软雅黑" pitchFamily="34" charset="-122"/>
                <a:ea typeface="微软雅黑" pitchFamily="34" charset="-122"/>
              </a:rPr>
              <a:t>框架来完成</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pPr lvl="1"/>
            <a:r>
              <a:rPr lang="zh-CN" altLang="zh-CN" dirty="0">
                <a:latin typeface="微软雅黑" pitchFamily="34" charset="-122"/>
                <a:ea typeface="微软雅黑" pitchFamily="34" charset="-122"/>
              </a:rPr>
              <a:t>数据库单元测试</a:t>
            </a:r>
          </a:p>
          <a:p>
            <a:pPr lvl="1"/>
            <a:r>
              <a:rPr lang="zh-CN" altLang="zh-CN" dirty="0">
                <a:latin typeface="微软雅黑" pitchFamily="34" charset="-122"/>
                <a:ea typeface="微软雅黑" pitchFamily="34" charset="-122"/>
              </a:rPr>
              <a:t>缓存单元测试</a:t>
            </a:r>
          </a:p>
          <a:p>
            <a:pPr lvl="1"/>
            <a:r>
              <a:rPr lang="zh-CN" altLang="zh-CN" dirty="0">
                <a:latin typeface="微软雅黑" pitchFamily="34" charset="-122"/>
                <a:ea typeface="微软雅黑" pitchFamily="34" charset="-122"/>
              </a:rPr>
              <a:t>工具类</a:t>
            </a:r>
            <a:r>
              <a:rPr lang="zh-CN" altLang="zh-CN" dirty="0" smtClean="0">
                <a:latin typeface="微软雅黑" pitchFamily="34" charset="-122"/>
                <a:ea typeface="微软雅黑" pitchFamily="34" charset="-122"/>
              </a:rPr>
              <a:t>单元测试</a:t>
            </a:r>
            <a:endParaRPr lang="en-US" altLang="zh-CN" dirty="0" smtClean="0">
              <a:latin typeface="微软雅黑" pitchFamily="34" charset="-122"/>
              <a:ea typeface="微软雅黑" pitchFamily="34" charset="-122"/>
            </a:endParaRPr>
          </a:p>
          <a:p>
            <a:pPr lvl="1"/>
            <a:r>
              <a:rPr lang="zh-CN" altLang="zh-CN" dirty="0">
                <a:latin typeface="微软雅黑" pitchFamily="34" charset="-122"/>
                <a:ea typeface="微软雅黑" pitchFamily="34" charset="-122"/>
              </a:rPr>
              <a:t>用户界面手动</a:t>
            </a:r>
            <a:r>
              <a:rPr lang="zh-CN" altLang="zh-CN" dirty="0" smtClean="0">
                <a:latin typeface="微软雅黑" pitchFamily="34" charset="-122"/>
                <a:ea typeface="微软雅黑" pitchFamily="34" charset="-122"/>
              </a:rPr>
              <a:t>测试</a:t>
            </a:r>
            <a:endParaRPr lang="en-US" altLang="zh-CN" dirty="0" smtClean="0">
              <a:latin typeface="微软雅黑" pitchFamily="34" charset="-122"/>
              <a:ea typeface="微软雅黑" pitchFamily="34" charset="-122"/>
            </a:endParaRPr>
          </a:p>
          <a:p>
            <a:pPr lvl="1"/>
            <a:r>
              <a:rPr lang="zh-CN" altLang="zh-CN" dirty="0">
                <a:latin typeface="微软雅黑" pitchFamily="34" charset="-122"/>
                <a:ea typeface="微软雅黑" pitchFamily="34" charset="-122"/>
              </a:rPr>
              <a:t>整合测试及压力和性能</a:t>
            </a:r>
            <a:r>
              <a:rPr lang="zh-CN" altLang="zh-CN" dirty="0" smtClean="0">
                <a:latin typeface="微软雅黑" pitchFamily="34" charset="-122"/>
                <a:ea typeface="微软雅黑" pitchFamily="34" charset="-122"/>
              </a:rPr>
              <a:t>测试</a:t>
            </a:r>
            <a:endParaRPr lang="zh-CN" altLang="zh-CN" dirty="0">
              <a:latin typeface="微软雅黑" pitchFamily="34" charset="-122"/>
              <a:ea typeface="微软雅黑" pitchFamily="34" charset="-122"/>
            </a:endParaRPr>
          </a:p>
        </p:txBody>
      </p:sp>
      <p:sp>
        <p:nvSpPr>
          <p:cNvPr id="4" name="TextBox 3"/>
          <p:cNvSpPr txBox="1"/>
          <p:nvPr/>
        </p:nvSpPr>
        <p:spPr>
          <a:xfrm>
            <a:off x="-10128" y="1761778"/>
            <a:ext cx="1845824" cy="3801041"/>
          </a:xfrm>
          <a:prstGeom prst="rect">
            <a:avLst/>
          </a:prstGeom>
          <a:noFill/>
        </p:spPr>
        <p:txBody>
          <a:bodyPr wrap="square" rtlCol="0">
            <a:spAutoFit/>
          </a:bodyPr>
          <a:lstStyle/>
          <a:p>
            <a:pPr marL="285750"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项目</a:t>
            </a:r>
            <a:r>
              <a:rPr lang="zh-CN" altLang="en-US" sz="1600" dirty="0" smtClean="0">
                <a:solidFill>
                  <a:schemeClr val="tx1">
                    <a:lumMod val="65000"/>
                    <a:lumOff val="35000"/>
                  </a:schemeClr>
                </a:solidFill>
                <a:latin typeface="微软雅黑" pitchFamily="34" charset="-122"/>
                <a:ea typeface="微软雅黑" pitchFamily="34" charset="-122"/>
              </a:rPr>
              <a:t>意义</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技术</a:t>
            </a:r>
            <a:r>
              <a:rPr lang="zh-CN" altLang="en-US" sz="1600" dirty="0" smtClean="0">
                <a:solidFill>
                  <a:schemeClr val="tx1">
                    <a:lumMod val="65000"/>
                    <a:lumOff val="35000"/>
                  </a:schemeClr>
                </a:solidFill>
                <a:latin typeface="微软雅黑" pitchFamily="34" charset="-122"/>
                <a:ea typeface="微软雅黑" pitchFamily="34" charset="-122"/>
              </a:rPr>
              <a:t>对比</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架构</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整体</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数据传递</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服务器</a:t>
            </a:r>
            <a:r>
              <a:rPr lang="zh-CN" altLang="en-US" sz="1600" dirty="0" smtClean="0">
                <a:solidFill>
                  <a:schemeClr val="tx1">
                    <a:lumMod val="65000"/>
                    <a:lumOff val="35000"/>
                  </a:schemeClr>
                </a:solidFill>
                <a:latin typeface="微软雅黑" pitchFamily="34" charset="-122"/>
                <a:ea typeface="微软雅黑" pitchFamily="34" charset="-122"/>
              </a:rPr>
              <a:t>端</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客户端</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缓存</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实现</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700" dirty="0" smtClean="0">
                <a:effectLst>
                  <a:outerShdw blurRad="38100" dist="38100" dir="2700000" algn="tl">
                    <a:srgbClr val="000000">
                      <a:alpha val="43137"/>
                    </a:srgbClr>
                  </a:outerShdw>
                </a:effectLst>
                <a:latin typeface="微软雅黑" pitchFamily="34" charset="-122"/>
                <a:ea typeface="微软雅黑" pitchFamily="34" charset="-122"/>
              </a:rPr>
              <a:t>测试</a:t>
            </a:r>
            <a:endParaRPr lang="en-US" altLang="zh-CN" sz="1700" dirty="0" smtClean="0">
              <a:effectLst>
                <a:outerShdw blurRad="38100" dist="38100" dir="2700000" algn="tl">
                  <a:srgbClr val="000000">
                    <a:alpha val="43137"/>
                  </a:srgbClr>
                </a:outerShdw>
              </a:effectLst>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实施效果</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主</a:t>
            </a:r>
            <a:r>
              <a:rPr lang="zh-CN" altLang="en-US" sz="1600" dirty="0" smtClean="0">
                <a:solidFill>
                  <a:schemeClr val="tx1">
                    <a:lumMod val="65000"/>
                    <a:lumOff val="35000"/>
                  </a:schemeClr>
                </a:solidFill>
                <a:latin typeface="微软雅黑" pitchFamily="34" charset="-122"/>
                <a:ea typeface="微软雅黑" pitchFamily="34" charset="-122"/>
              </a:rPr>
              <a:t>界面</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多</a:t>
            </a:r>
            <a:r>
              <a:rPr lang="zh-CN" altLang="en-US" sz="1600" dirty="0" smtClean="0">
                <a:solidFill>
                  <a:schemeClr val="tx1">
                    <a:lumMod val="65000"/>
                    <a:lumOff val="35000"/>
                  </a:schemeClr>
                </a:solidFill>
                <a:latin typeface="微软雅黑" pitchFamily="34" charset="-122"/>
                <a:ea typeface="微软雅黑" pitchFamily="34" charset="-122"/>
              </a:rPr>
              <a:t>语言</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浏览</a:t>
            </a:r>
            <a:endParaRPr lang="en-US" altLang="zh-CN" sz="1600" dirty="0" smtClean="0">
              <a:solidFill>
                <a:schemeClr val="tx1">
                  <a:lumMod val="65000"/>
                  <a:lumOff val="35000"/>
                </a:schemeClr>
              </a:solidFill>
              <a:latin typeface="微软雅黑" pitchFamily="34" charset="-122"/>
              <a:ea typeface="微软雅黑" pitchFamily="34" charset="-122"/>
            </a:endParaRPr>
          </a:p>
          <a:p>
            <a:pPr marL="342900" indent="-34290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展望</a:t>
            </a:r>
            <a:endParaRPr lang="en-US" altLang="zh-CN" sz="1600" dirty="0" smtClean="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42636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主</a:t>
            </a:r>
            <a:r>
              <a:rPr lang="zh-CN" altLang="en-US" dirty="0" smtClean="0"/>
              <a:t>界面 实施</a:t>
            </a:r>
            <a:r>
              <a:rPr lang="zh-CN" altLang="en-US" dirty="0" smtClean="0"/>
              <a:t>效果</a:t>
            </a:r>
            <a:endParaRPr lang="zh-CN" altLang="en-US" dirty="0"/>
          </a:p>
        </p:txBody>
      </p:sp>
      <p:pic>
        <p:nvPicPr>
          <p:cNvPr id="7174" name="Picture 6" descr="C:\Users\周磊\Pictures\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9241" y="1729085"/>
            <a:ext cx="7249263" cy="50842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128" y="1761778"/>
            <a:ext cx="1845824" cy="3816429"/>
          </a:xfrm>
          <a:prstGeom prst="rect">
            <a:avLst/>
          </a:prstGeom>
          <a:noFill/>
        </p:spPr>
        <p:txBody>
          <a:bodyPr wrap="square" rtlCol="0">
            <a:spAutoFit/>
          </a:bodyPr>
          <a:lstStyle/>
          <a:p>
            <a:pPr marL="285750"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项目</a:t>
            </a:r>
            <a:r>
              <a:rPr lang="zh-CN" altLang="en-US" sz="1600" dirty="0" smtClean="0">
                <a:solidFill>
                  <a:schemeClr val="tx1">
                    <a:lumMod val="65000"/>
                    <a:lumOff val="35000"/>
                  </a:schemeClr>
                </a:solidFill>
                <a:latin typeface="微软雅黑" pitchFamily="34" charset="-122"/>
                <a:ea typeface="微软雅黑" pitchFamily="34" charset="-122"/>
              </a:rPr>
              <a:t>意义</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技术</a:t>
            </a:r>
            <a:r>
              <a:rPr lang="zh-CN" altLang="en-US" sz="1600" dirty="0" smtClean="0">
                <a:solidFill>
                  <a:schemeClr val="tx1">
                    <a:lumMod val="65000"/>
                    <a:lumOff val="35000"/>
                  </a:schemeClr>
                </a:solidFill>
                <a:latin typeface="微软雅黑" pitchFamily="34" charset="-122"/>
                <a:ea typeface="微软雅黑" pitchFamily="34" charset="-122"/>
              </a:rPr>
              <a:t>对比</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架构</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整体</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数据传递</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服务器</a:t>
            </a:r>
            <a:r>
              <a:rPr lang="zh-CN" altLang="en-US" sz="1600" dirty="0" smtClean="0">
                <a:solidFill>
                  <a:schemeClr val="tx1">
                    <a:lumMod val="65000"/>
                    <a:lumOff val="35000"/>
                  </a:schemeClr>
                </a:solidFill>
                <a:latin typeface="微软雅黑" pitchFamily="34" charset="-122"/>
                <a:ea typeface="微软雅黑" pitchFamily="34" charset="-122"/>
              </a:rPr>
              <a:t>端</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客户端</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缓存</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实现</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测试</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700" dirty="0" smtClean="0">
                <a:effectLst>
                  <a:outerShdw blurRad="38100" dist="38100" dir="2700000" algn="tl">
                    <a:srgbClr val="000000">
                      <a:alpha val="43137"/>
                    </a:srgbClr>
                  </a:outerShdw>
                </a:effectLst>
                <a:latin typeface="微软雅黑" pitchFamily="34" charset="-122"/>
                <a:ea typeface="微软雅黑" pitchFamily="34" charset="-122"/>
              </a:rPr>
              <a:t>实施效果</a:t>
            </a:r>
            <a:endParaRPr lang="en-US" altLang="zh-CN" sz="1700" dirty="0" smtClean="0">
              <a:effectLst>
                <a:outerShdw blurRad="38100" dist="38100" dir="2700000" algn="tl">
                  <a:srgbClr val="000000">
                    <a:alpha val="43137"/>
                  </a:srgbClr>
                </a:outerShdw>
              </a:effectLst>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700" dirty="0">
                <a:effectLst>
                  <a:outerShdw blurRad="38100" dist="38100" dir="2700000" algn="tl">
                    <a:srgbClr val="000000">
                      <a:alpha val="43137"/>
                    </a:srgbClr>
                  </a:outerShdw>
                </a:effectLst>
                <a:latin typeface="微软雅黑" pitchFamily="34" charset="-122"/>
                <a:ea typeface="微软雅黑" pitchFamily="34" charset="-122"/>
              </a:rPr>
              <a:t>主</a:t>
            </a:r>
            <a:r>
              <a:rPr lang="zh-CN" altLang="en-US" sz="1700" dirty="0" smtClean="0">
                <a:effectLst>
                  <a:outerShdw blurRad="38100" dist="38100" dir="2700000" algn="tl">
                    <a:srgbClr val="000000">
                      <a:alpha val="43137"/>
                    </a:srgbClr>
                  </a:outerShdw>
                </a:effectLst>
                <a:latin typeface="微软雅黑" pitchFamily="34" charset="-122"/>
                <a:ea typeface="微软雅黑" pitchFamily="34" charset="-122"/>
              </a:rPr>
              <a:t>界面</a:t>
            </a:r>
            <a:endParaRPr lang="en-US" altLang="zh-CN" sz="1700" dirty="0" smtClean="0">
              <a:effectLst>
                <a:outerShdw blurRad="38100" dist="38100" dir="2700000" algn="tl">
                  <a:srgbClr val="000000">
                    <a:alpha val="43137"/>
                  </a:srgbClr>
                </a:outerShdw>
              </a:effectLst>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多</a:t>
            </a:r>
            <a:r>
              <a:rPr lang="zh-CN" altLang="en-US" sz="1600" dirty="0" smtClean="0">
                <a:solidFill>
                  <a:schemeClr val="tx1">
                    <a:lumMod val="65000"/>
                    <a:lumOff val="35000"/>
                  </a:schemeClr>
                </a:solidFill>
                <a:latin typeface="微软雅黑" pitchFamily="34" charset="-122"/>
                <a:ea typeface="微软雅黑" pitchFamily="34" charset="-122"/>
              </a:rPr>
              <a:t>语言</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浏览</a:t>
            </a:r>
            <a:endParaRPr lang="en-US" altLang="zh-CN" sz="1600" dirty="0" smtClean="0">
              <a:solidFill>
                <a:schemeClr val="tx1">
                  <a:lumMod val="65000"/>
                  <a:lumOff val="35000"/>
                </a:schemeClr>
              </a:solidFill>
              <a:latin typeface="微软雅黑" pitchFamily="34" charset="-122"/>
              <a:ea typeface="微软雅黑" pitchFamily="34" charset="-122"/>
            </a:endParaRPr>
          </a:p>
          <a:p>
            <a:pPr marL="342900" indent="-34290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展望</a:t>
            </a:r>
            <a:endParaRPr lang="en-US" altLang="zh-CN" sz="1600" dirty="0" smtClean="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44972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多</a:t>
            </a:r>
            <a:r>
              <a:rPr lang="zh-CN" altLang="en-US" dirty="0" smtClean="0"/>
              <a:t>语言 实施</a:t>
            </a:r>
            <a:r>
              <a:rPr lang="zh-CN" altLang="en-US" dirty="0"/>
              <a:t>效果</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4" name="Picture 7" descr="C:\Users\周磊\Picture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497" y="1700808"/>
            <a:ext cx="7285503" cy="51359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128" y="1761778"/>
            <a:ext cx="1845824" cy="3539430"/>
          </a:xfrm>
          <a:prstGeom prst="rect">
            <a:avLst/>
          </a:prstGeom>
          <a:noFill/>
        </p:spPr>
        <p:txBody>
          <a:bodyPr wrap="square" rtlCol="0">
            <a:spAutoFit/>
          </a:bodyPr>
          <a:lstStyle/>
          <a:p>
            <a:pPr marL="285750"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项目</a:t>
            </a:r>
            <a:r>
              <a:rPr lang="zh-CN" altLang="en-US" sz="1600" dirty="0" smtClean="0">
                <a:solidFill>
                  <a:schemeClr val="tx1">
                    <a:lumMod val="65000"/>
                    <a:lumOff val="35000"/>
                  </a:schemeClr>
                </a:solidFill>
                <a:latin typeface="微软雅黑" pitchFamily="34" charset="-122"/>
                <a:ea typeface="微软雅黑" pitchFamily="34" charset="-122"/>
              </a:rPr>
              <a:t>意义</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技术</a:t>
            </a:r>
            <a:r>
              <a:rPr lang="zh-CN" altLang="en-US" sz="1600" dirty="0" smtClean="0">
                <a:solidFill>
                  <a:schemeClr val="tx1">
                    <a:lumMod val="65000"/>
                    <a:lumOff val="35000"/>
                  </a:schemeClr>
                </a:solidFill>
                <a:latin typeface="微软雅黑" pitchFamily="34" charset="-122"/>
                <a:ea typeface="微软雅黑" pitchFamily="34" charset="-122"/>
              </a:rPr>
              <a:t>对比</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架构</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整体</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数据传递</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服务器</a:t>
            </a:r>
            <a:r>
              <a:rPr lang="zh-CN" altLang="en-US" sz="1600" dirty="0" smtClean="0">
                <a:solidFill>
                  <a:schemeClr val="tx1">
                    <a:lumMod val="65000"/>
                    <a:lumOff val="35000"/>
                  </a:schemeClr>
                </a:solidFill>
                <a:latin typeface="微软雅黑" pitchFamily="34" charset="-122"/>
                <a:ea typeface="微软雅黑" pitchFamily="34" charset="-122"/>
              </a:rPr>
              <a:t>端</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客户端</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实现</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测试</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700" dirty="0" smtClean="0">
                <a:effectLst>
                  <a:outerShdw blurRad="38100" dist="38100" dir="2700000" algn="tl">
                    <a:srgbClr val="000000">
                      <a:alpha val="43137"/>
                    </a:srgbClr>
                  </a:outerShdw>
                </a:effectLst>
                <a:latin typeface="微软雅黑" pitchFamily="34" charset="-122"/>
                <a:ea typeface="微软雅黑" pitchFamily="34" charset="-122"/>
              </a:rPr>
              <a:t>实施效果</a:t>
            </a:r>
            <a:endParaRPr lang="en-US" altLang="zh-CN" sz="1700" dirty="0" smtClean="0">
              <a:effectLst>
                <a:outerShdw blurRad="38100" dist="38100" dir="2700000" algn="tl">
                  <a:srgbClr val="000000">
                    <a:alpha val="43137"/>
                  </a:srgbClr>
                </a:outerShdw>
              </a:effectLst>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主</a:t>
            </a:r>
            <a:r>
              <a:rPr lang="zh-CN" altLang="en-US" sz="1600" dirty="0" smtClean="0">
                <a:solidFill>
                  <a:schemeClr val="tx1">
                    <a:lumMod val="65000"/>
                    <a:lumOff val="35000"/>
                  </a:schemeClr>
                </a:solidFill>
                <a:latin typeface="微软雅黑" pitchFamily="34" charset="-122"/>
                <a:ea typeface="微软雅黑" pitchFamily="34" charset="-122"/>
              </a:rPr>
              <a:t>界面</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700" dirty="0">
                <a:effectLst>
                  <a:outerShdw blurRad="38100" dist="38100" dir="2700000" algn="tl">
                    <a:srgbClr val="000000">
                      <a:alpha val="43137"/>
                    </a:srgbClr>
                  </a:outerShdw>
                </a:effectLst>
                <a:latin typeface="微软雅黑" pitchFamily="34" charset="-122"/>
                <a:ea typeface="微软雅黑" pitchFamily="34" charset="-122"/>
              </a:rPr>
              <a:t>多</a:t>
            </a:r>
            <a:r>
              <a:rPr lang="zh-CN" altLang="en-US" sz="1700" dirty="0" smtClean="0">
                <a:effectLst>
                  <a:outerShdw blurRad="38100" dist="38100" dir="2700000" algn="tl">
                    <a:srgbClr val="000000">
                      <a:alpha val="43137"/>
                    </a:srgbClr>
                  </a:outerShdw>
                </a:effectLst>
                <a:latin typeface="微软雅黑" pitchFamily="34" charset="-122"/>
                <a:ea typeface="微软雅黑" pitchFamily="34" charset="-122"/>
              </a:rPr>
              <a:t>语言</a:t>
            </a:r>
            <a:endParaRPr lang="en-US" altLang="zh-CN" sz="1700" dirty="0" smtClean="0">
              <a:effectLst>
                <a:outerShdw blurRad="38100" dist="38100" dir="2700000" algn="tl">
                  <a:srgbClr val="000000">
                    <a:alpha val="43137"/>
                  </a:srgbClr>
                </a:outerShdw>
              </a:effectLst>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浏览</a:t>
            </a:r>
            <a:endParaRPr lang="en-US" altLang="zh-CN" sz="1600" dirty="0" smtClean="0">
              <a:solidFill>
                <a:schemeClr val="tx1">
                  <a:lumMod val="65000"/>
                  <a:lumOff val="35000"/>
                </a:schemeClr>
              </a:solidFill>
              <a:latin typeface="微软雅黑" pitchFamily="34" charset="-122"/>
              <a:ea typeface="微软雅黑" pitchFamily="34" charset="-122"/>
            </a:endParaRPr>
          </a:p>
          <a:p>
            <a:pPr marL="342900" indent="-34290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展望</a:t>
            </a:r>
            <a:endParaRPr lang="en-US" altLang="zh-CN" sz="1600" dirty="0" smtClean="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76404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浏览 实施</a:t>
            </a:r>
            <a:r>
              <a:rPr lang="zh-CN" altLang="en-US" dirty="0" smtClean="0"/>
              <a:t>效果</a:t>
            </a:r>
            <a:endParaRPr lang="zh-CN" altLang="en-US" dirty="0"/>
          </a:p>
        </p:txBody>
      </p:sp>
      <p:sp>
        <p:nvSpPr>
          <p:cNvPr id="3" name="内容占位符 2"/>
          <p:cNvSpPr>
            <a:spLocks noGrp="1"/>
          </p:cNvSpPr>
          <p:nvPr>
            <p:ph idx="1"/>
          </p:nvPr>
        </p:nvSpPr>
        <p:spPr/>
        <p:txBody>
          <a:bodyPr/>
          <a:lstStyle/>
          <a:p>
            <a:endParaRPr lang="zh-CN" altLang="en-US"/>
          </a:p>
        </p:txBody>
      </p:sp>
      <p:pic>
        <p:nvPicPr>
          <p:cNvPr id="4" name="Picture 5" descr="C:\Users\周磊\Pictures\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7" y="2176078"/>
            <a:ext cx="7308304" cy="43492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128" y="1761778"/>
            <a:ext cx="1845824" cy="3816429"/>
          </a:xfrm>
          <a:prstGeom prst="rect">
            <a:avLst/>
          </a:prstGeom>
          <a:noFill/>
        </p:spPr>
        <p:txBody>
          <a:bodyPr wrap="square" rtlCol="0">
            <a:spAutoFit/>
          </a:bodyPr>
          <a:lstStyle/>
          <a:p>
            <a:pPr marL="285750"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项目</a:t>
            </a:r>
            <a:r>
              <a:rPr lang="zh-CN" altLang="en-US" sz="1600" dirty="0" smtClean="0">
                <a:solidFill>
                  <a:schemeClr val="tx1">
                    <a:lumMod val="65000"/>
                    <a:lumOff val="35000"/>
                  </a:schemeClr>
                </a:solidFill>
                <a:latin typeface="微软雅黑" pitchFamily="34" charset="-122"/>
                <a:ea typeface="微软雅黑" pitchFamily="34" charset="-122"/>
              </a:rPr>
              <a:t>意义</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技术</a:t>
            </a:r>
            <a:r>
              <a:rPr lang="zh-CN" altLang="en-US" sz="1600" dirty="0" smtClean="0">
                <a:solidFill>
                  <a:schemeClr val="tx1">
                    <a:lumMod val="65000"/>
                    <a:lumOff val="35000"/>
                  </a:schemeClr>
                </a:solidFill>
                <a:latin typeface="微软雅黑" pitchFamily="34" charset="-122"/>
                <a:ea typeface="微软雅黑" pitchFamily="34" charset="-122"/>
              </a:rPr>
              <a:t>对比</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架构</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整体</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数据传递</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服务器</a:t>
            </a:r>
            <a:r>
              <a:rPr lang="zh-CN" altLang="en-US" sz="1600" dirty="0" smtClean="0">
                <a:solidFill>
                  <a:schemeClr val="tx1">
                    <a:lumMod val="65000"/>
                    <a:lumOff val="35000"/>
                  </a:schemeClr>
                </a:solidFill>
                <a:latin typeface="微软雅黑" pitchFamily="34" charset="-122"/>
                <a:ea typeface="微软雅黑" pitchFamily="34" charset="-122"/>
              </a:rPr>
              <a:t>端</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客户端</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缓存</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实现</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测试</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700" dirty="0" smtClean="0">
                <a:effectLst>
                  <a:outerShdw blurRad="38100" dist="38100" dir="2700000" algn="tl">
                    <a:srgbClr val="000000">
                      <a:alpha val="43137"/>
                    </a:srgbClr>
                  </a:outerShdw>
                </a:effectLst>
                <a:latin typeface="微软雅黑" pitchFamily="34" charset="-122"/>
                <a:ea typeface="微软雅黑" pitchFamily="34" charset="-122"/>
              </a:rPr>
              <a:t>实施效果</a:t>
            </a:r>
            <a:endParaRPr lang="en-US" altLang="zh-CN" sz="1700" dirty="0" smtClean="0">
              <a:effectLst>
                <a:outerShdw blurRad="38100" dist="38100" dir="2700000" algn="tl">
                  <a:srgbClr val="000000">
                    <a:alpha val="43137"/>
                  </a:srgbClr>
                </a:outerShdw>
              </a:effectLst>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主</a:t>
            </a:r>
            <a:r>
              <a:rPr lang="zh-CN" altLang="en-US" sz="1600" dirty="0" smtClean="0">
                <a:solidFill>
                  <a:schemeClr val="tx1">
                    <a:lumMod val="65000"/>
                    <a:lumOff val="35000"/>
                  </a:schemeClr>
                </a:solidFill>
                <a:latin typeface="微软雅黑" pitchFamily="34" charset="-122"/>
                <a:ea typeface="微软雅黑" pitchFamily="34" charset="-122"/>
              </a:rPr>
              <a:t>界面</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多</a:t>
            </a:r>
            <a:r>
              <a:rPr lang="zh-CN" altLang="en-US" sz="1600" dirty="0" smtClean="0">
                <a:solidFill>
                  <a:schemeClr val="tx1">
                    <a:lumMod val="65000"/>
                    <a:lumOff val="35000"/>
                  </a:schemeClr>
                </a:solidFill>
                <a:latin typeface="微软雅黑" pitchFamily="34" charset="-122"/>
                <a:ea typeface="微软雅黑" pitchFamily="34" charset="-122"/>
              </a:rPr>
              <a:t>语言</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700" dirty="0" smtClean="0">
                <a:effectLst>
                  <a:outerShdw blurRad="38100" dist="38100" dir="2700000" algn="tl">
                    <a:srgbClr val="000000">
                      <a:alpha val="43137"/>
                    </a:srgbClr>
                  </a:outerShdw>
                </a:effectLst>
                <a:latin typeface="微软雅黑" pitchFamily="34" charset="-122"/>
                <a:ea typeface="微软雅黑" pitchFamily="34" charset="-122"/>
              </a:rPr>
              <a:t>浏览</a:t>
            </a:r>
            <a:endParaRPr lang="en-US" altLang="zh-CN" sz="1700" dirty="0" smtClean="0">
              <a:effectLst>
                <a:outerShdw blurRad="38100" dist="38100" dir="2700000" algn="tl">
                  <a:srgbClr val="000000">
                    <a:alpha val="43137"/>
                  </a:srgbClr>
                </a:outerShdw>
              </a:effectLst>
              <a:latin typeface="微软雅黑" pitchFamily="34" charset="-122"/>
              <a:ea typeface="微软雅黑" pitchFamily="34" charset="-122"/>
            </a:endParaRPr>
          </a:p>
          <a:p>
            <a:pPr marL="342900" indent="-34290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展望</a:t>
            </a:r>
            <a:endParaRPr lang="en-US" altLang="zh-CN" sz="1600" dirty="0" smtClean="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95305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展望</a:t>
            </a:r>
            <a:endParaRPr lang="zh-CN" altLang="en-US" dirty="0"/>
          </a:p>
        </p:txBody>
      </p:sp>
      <p:sp>
        <p:nvSpPr>
          <p:cNvPr id="3" name="内容占位符 2"/>
          <p:cNvSpPr>
            <a:spLocks noGrp="1"/>
          </p:cNvSpPr>
          <p:nvPr>
            <p:ph idx="1"/>
          </p:nvPr>
        </p:nvSpPr>
        <p:spPr>
          <a:xfrm>
            <a:off x="2411760" y="2636912"/>
            <a:ext cx="6248400" cy="2880320"/>
          </a:xfrm>
        </p:spPr>
        <p:txBody>
          <a:bodyPr/>
          <a:lstStyle/>
          <a:p>
            <a:r>
              <a:rPr lang="zh-CN" altLang="zh-CN" dirty="0" smtClean="0">
                <a:latin typeface="微软雅黑" pitchFamily="34" charset="-122"/>
                <a:ea typeface="微软雅黑" pitchFamily="34" charset="-122"/>
              </a:rPr>
              <a:t>企业不允许局域网内部能</a:t>
            </a:r>
            <a:r>
              <a:rPr lang="zh-CN" altLang="zh-CN" dirty="0">
                <a:latin typeface="微软雅黑" pitchFamily="34" charset="-122"/>
                <a:ea typeface="微软雅黑" pitchFamily="34" charset="-122"/>
              </a:rPr>
              <a:t>被广域网直接</a:t>
            </a:r>
            <a:r>
              <a:rPr lang="zh-CN" altLang="zh-CN" dirty="0" smtClean="0">
                <a:latin typeface="微软雅黑" pitchFamily="34" charset="-122"/>
                <a:ea typeface="微软雅黑" pitchFamily="34" charset="-122"/>
              </a:rPr>
              <a:t>访问</a:t>
            </a:r>
            <a:endParaRPr lang="en-US" altLang="zh-CN" dirty="0">
              <a:latin typeface="微软雅黑" pitchFamily="34" charset="-122"/>
              <a:ea typeface="微软雅黑" pitchFamily="34" charset="-122"/>
            </a:endParaRPr>
          </a:p>
          <a:p>
            <a:r>
              <a:rPr lang="zh-CN" altLang="zh-CN" dirty="0" smtClean="0">
                <a:latin typeface="微软雅黑" pitchFamily="34" charset="-122"/>
                <a:ea typeface="微软雅黑" pitchFamily="34" charset="-122"/>
              </a:rPr>
              <a:t>跨</a:t>
            </a:r>
            <a:r>
              <a:rPr lang="zh-CN" altLang="zh-CN" dirty="0">
                <a:latin typeface="微软雅黑" pitchFamily="34" charset="-122"/>
                <a:ea typeface="微软雅黑" pitchFamily="34" charset="-122"/>
              </a:rPr>
              <a:t>局域网的数据访问还是</a:t>
            </a:r>
            <a:r>
              <a:rPr lang="zh-CN" altLang="zh-CN" dirty="0" smtClean="0">
                <a:latin typeface="微软雅黑" pitchFamily="34" charset="-122"/>
                <a:ea typeface="微软雅黑" pitchFamily="34" charset="-122"/>
              </a:rPr>
              <a:t>有广大</a:t>
            </a:r>
            <a:r>
              <a:rPr lang="zh-CN" altLang="zh-CN" dirty="0">
                <a:latin typeface="微软雅黑" pitchFamily="34" charset="-122"/>
                <a:ea typeface="微软雅黑" pitchFamily="34" charset="-122"/>
              </a:rPr>
              <a:t>的应用</a:t>
            </a:r>
            <a:r>
              <a:rPr lang="zh-CN" altLang="zh-CN" dirty="0" smtClean="0">
                <a:latin typeface="微软雅黑" pitchFamily="34" charset="-122"/>
                <a:ea typeface="微软雅黑" pitchFamily="34" charset="-122"/>
              </a:rPr>
              <a:t>前景</a:t>
            </a:r>
            <a:endParaRPr lang="en-US" altLang="zh-CN" dirty="0" smtClean="0">
              <a:latin typeface="微软雅黑" pitchFamily="34" charset="-122"/>
              <a:ea typeface="微软雅黑" pitchFamily="34" charset="-122"/>
            </a:endParaRPr>
          </a:p>
          <a:p>
            <a:r>
              <a:rPr lang="zh-CN" altLang="zh-CN" dirty="0" smtClean="0">
                <a:latin typeface="微软雅黑" pitchFamily="34" charset="-122"/>
                <a:ea typeface="微软雅黑" pitchFamily="34" charset="-122"/>
              </a:rPr>
              <a:t>在</a:t>
            </a:r>
            <a:r>
              <a:rPr lang="zh-CN" altLang="zh-CN" dirty="0">
                <a:latin typeface="微软雅黑" pitchFamily="34" charset="-122"/>
                <a:ea typeface="微软雅黑" pitchFamily="34" charset="-122"/>
              </a:rPr>
              <a:t>企业级的应用上</a:t>
            </a:r>
            <a:r>
              <a:rPr lang="zh-CN"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实现</a:t>
            </a:r>
            <a:r>
              <a:rPr lang="zh-CN" altLang="zh-CN" dirty="0" smtClean="0">
                <a:latin typeface="微软雅黑" pitchFamily="34" charset="-122"/>
                <a:ea typeface="微软雅黑" pitchFamily="34" charset="-122"/>
              </a:rPr>
              <a:t>安全</a:t>
            </a:r>
            <a:r>
              <a:rPr lang="zh-CN" altLang="zh-CN" dirty="0">
                <a:latin typeface="微软雅黑" pitchFamily="34" charset="-122"/>
                <a:ea typeface="微软雅黑" pitchFamily="34" charset="-122"/>
              </a:rPr>
              <a:t>可</a:t>
            </a:r>
            <a:r>
              <a:rPr lang="zh-CN" altLang="zh-CN" dirty="0" smtClean="0">
                <a:latin typeface="微软雅黑" pitchFamily="34" charset="-122"/>
                <a:ea typeface="微软雅黑" pitchFamily="34" charset="-122"/>
              </a:rPr>
              <a:t>控</a:t>
            </a:r>
            <a:r>
              <a:rPr lang="zh-CN" altLang="en-US" dirty="0" smtClean="0">
                <a:latin typeface="微软雅黑" pitchFamily="34" charset="-122"/>
                <a:ea typeface="微软雅黑" pitchFamily="34" charset="-122"/>
              </a:rPr>
              <a:t>的接入</a:t>
            </a:r>
            <a:endParaRPr lang="en-US" altLang="zh-CN" dirty="0" smtClean="0">
              <a:latin typeface="微软雅黑" pitchFamily="34" charset="-122"/>
              <a:ea typeface="微软雅黑" pitchFamily="34" charset="-122"/>
            </a:endParaRPr>
          </a:p>
          <a:p>
            <a:r>
              <a:rPr lang="zh-CN" altLang="zh-CN" dirty="0" smtClean="0">
                <a:latin typeface="微软雅黑" pitchFamily="34" charset="-122"/>
                <a:ea typeface="微软雅黑" pitchFamily="34" charset="-122"/>
              </a:rPr>
              <a:t>云</a:t>
            </a:r>
            <a:r>
              <a:rPr lang="zh-CN" altLang="zh-CN" dirty="0">
                <a:latin typeface="微软雅黑" pitchFamily="34" charset="-122"/>
                <a:ea typeface="微软雅黑" pitchFamily="34" charset="-122"/>
              </a:rPr>
              <a:t>服务供应</a:t>
            </a:r>
            <a:r>
              <a:rPr lang="zh-CN" altLang="zh-CN" dirty="0" smtClean="0">
                <a:latin typeface="微软雅黑" pitchFamily="34" charset="-122"/>
                <a:ea typeface="微软雅黑" pitchFamily="34" charset="-122"/>
              </a:rPr>
              <a:t>商稍加</a:t>
            </a:r>
            <a:r>
              <a:rPr lang="zh-CN" altLang="zh-CN" dirty="0">
                <a:latin typeface="微软雅黑" pitchFamily="34" charset="-122"/>
                <a:ea typeface="微软雅黑" pitchFamily="34" charset="-122"/>
              </a:rPr>
              <a:t>修改就能够变成一个开放的公有云，允许用户自己进行自助式的发布</a:t>
            </a:r>
            <a:r>
              <a:rPr lang="zh-CN" altLang="zh-CN" dirty="0" smtClean="0">
                <a:latin typeface="微软雅黑" pitchFamily="34" charset="-122"/>
                <a:ea typeface="微软雅黑" pitchFamily="34" charset="-122"/>
              </a:rPr>
              <a:t>站点</a:t>
            </a:r>
          </a:p>
        </p:txBody>
      </p:sp>
      <p:sp>
        <p:nvSpPr>
          <p:cNvPr id="4" name="TextBox 3"/>
          <p:cNvSpPr txBox="1"/>
          <p:nvPr/>
        </p:nvSpPr>
        <p:spPr>
          <a:xfrm>
            <a:off x="-10128" y="1761778"/>
            <a:ext cx="1845824" cy="3801041"/>
          </a:xfrm>
          <a:prstGeom prst="rect">
            <a:avLst/>
          </a:prstGeom>
          <a:noFill/>
        </p:spPr>
        <p:txBody>
          <a:bodyPr wrap="square" rtlCol="0">
            <a:spAutoFit/>
          </a:bodyPr>
          <a:lstStyle/>
          <a:p>
            <a:pPr marL="285750"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项目</a:t>
            </a:r>
            <a:r>
              <a:rPr lang="zh-CN" altLang="en-US" sz="1600" dirty="0" smtClean="0">
                <a:solidFill>
                  <a:schemeClr val="tx1">
                    <a:lumMod val="65000"/>
                    <a:lumOff val="35000"/>
                  </a:schemeClr>
                </a:solidFill>
                <a:latin typeface="微软雅黑" pitchFamily="34" charset="-122"/>
                <a:ea typeface="微软雅黑" pitchFamily="34" charset="-122"/>
              </a:rPr>
              <a:t>意义</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技术</a:t>
            </a:r>
            <a:r>
              <a:rPr lang="zh-CN" altLang="en-US" sz="1600" dirty="0" smtClean="0">
                <a:solidFill>
                  <a:schemeClr val="tx1">
                    <a:lumMod val="65000"/>
                    <a:lumOff val="35000"/>
                  </a:schemeClr>
                </a:solidFill>
                <a:latin typeface="微软雅黑" pitchFamily="34" charset="-122"/>
                <a:ea typeface="微软雅黑" pitchFamily="34" charset="-122"/>
              </a:rPr>
              <a:t>对比</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架构</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整体</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数据传递</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服务器</a:t>
            </a:r>
            <a:r>
              <a:rPr lang="zh-CN" altLang="en-US" sz="1600" dirty="0" smtClean="0">
                <a:solidFill>
                  <a:schemeClr val="tx1">
                    <a:lumMod val="65000"/>
                    <a:lumOff val="35000"/>
                  </a:schemeClr>
                </a:solidFill>
                <a:latin typeface="微软雅黑" pitchFamily="34" charset="-122"/>
                <a:ea typeface="微软雅黑" pitchFamily="34" charset="-122"/>
              </a:rPr>
              <a:t>端</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客户端</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缓存</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实现</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测试</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实施效果</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主</a:t>
            </a:r>
            <a:r>
              <a:rPr lang="zh-CN" altLang="en-US" sz="1600" dirty="0" smtClean="0">
                <a:solidFill>
                  <a:schemeClr val="tx1">
                    <a:lumMod val="65000"/>
                    <a:lumOff val="35000"/>
                  </a:schemeClr>
                </a:solidFill>
                <a:latin typeface="微软雅黑" pitchFamily="34" charset="-122"/>
                <a:ea typeface="微软雅黑" pitchFamily="34" charset="-122"/>
              </a:rPr>
              <a:t>界面</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多</a:t>
            </a:r>
            <a:r>
              <a:rPr lang="zh-CN" altLang="en-US" sz="1600" dirty="0" smtClean="0">
                <a:solidFill>
                  <a:schemeClr val="tx1">
                    <a:lumMod val="65000"/>
                    <a:lumOff val="35000"/>
                  </a:schemeClr>
                </a:solidFill>
                <a:latin typeface="微软雅黑" pitchFamily="34" charset="-122"/>
                <a:ea typeface="微软雅黑" pitchFamily="34" charset="-122"/>
              </a:rPr>
              <a:t>语言</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浏览</a:t>
            </a:r>
            <a:endParaRPr lang="en-US" altLang="zh-CN" sz="1600" dirty="0" smtClean="0">
              <a:solidFill>
                <a:schemeClr val="tx1">
                  <a:lumMod val="65000"/>
                  <a:lumOff val="35000"/>
                </a:schemeClr>
              </a:solidFill>
              <a:latin typeface="微软雅黑" pitchFamily="34" charset="-122"/>
              <a:ea typeface="微软雅黑" pitchFamily="34" charset="-122"/>
            </a:endParaRPr>
          </a:p>
          <a:p>
            <a:pPr marL="342900" indent="-342900" defTabSz="360000">
              <a:buFont typeface="Wingdings" pitchFamily="2" charset="2"/>
              <a:buChar char="l"/>
              <a:tabLst>
                <a:tab pos="360000" algn="l"/>
              </a:tabLst>
            </a:pPr>
            <a:r>
              <a:rPr lang="zh-CN" altLang="en-US" sz="1700" dirty="0" smtClean="0">
                <a:effectLst>
                  <a:outerShdw blurRad="38100" dist="38100" dir="2700000" algn="tl">
                    <a:srgbClr val="000000">
                      <a:alpha val="43137"/>
                    </a:srgbClr>
                  </a:outerShdw>
                </a:effectLst>
                <a:latin typeface="微软雅黑" pitchFamily="34" charset="-122"/>
                <a:ea typeface="微软雅黑" pitchFamily="34" charset="-122"/>
              </a:rPr>
              <a:t>展望</a:t>
            </a:r>
            <a:endParaRPr lang="en-US" altLang="zh-CN" sz="1700" dirty="0" smtClean="0">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10252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项目意义</a:t>
            </a:r>
            <a:endParaRPr lang="zh-CN" altLang="en-US" dirty="0"/>
          </a:p>
        </p:txBody>
      </p:sp>
      <p:sp>
        <p:nvSpPr>
          <p:cNvPr id="3" name="内容占位符 2"/>
          <p:cNvSpPr>
            <a:spLocks noGrp="1"/>
          </p:cNvSpPr>
          <p:nvPr>
            <p:ph idx="1"/>
          </p:nvPr>
        </p:nvSpPr>
        <p:spPr/>
        <p:txBody>
          <a:bodyPr>
            <a:normAutofit lnSpcReduction="10000"/>
          </a:bodyPr>
          <a:lstStyle/>
          <a:p>
            <a:r>
              <a:rPr lang="zh-CN" altLang="en-US" dirty="0">
                <a:latin typeface="微软雅黑" pitchFamily="34" charset="-122"/>
                <a:ea typeface="微软雅黑" pitchFamily="34" charset="-122"/>
              </a:rPr>
              <a:t>实现</a:t>
            </a:r>
            <a:r>
              <a:rPr lang="zh-CN" altLang="en-US" dirty="0" smtClean="0">
                <a:latin typeface="微软雅黑" pitchFamily="34" charset="-122"/>
                <a:ea typeface="微软雅黑" pitchFamily="34" charset="-122"/>
              </a:rPr>
              <a:t>在苛刻的网络条件下提供高安全性，高速，高资源利用率的低成本的建站服务</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使得</a:t>
            </a:r>
            <a:r>
              <a:rPr lang="zh-CN" altLang="en-US" dirty="0">
                <a:latin typeface="微软雅黑" pitchFamily="34" charset="-122"/>
                <a:ea typeface="微软雅黑" pitchFamily="34" charset="-122"/>
              </a:rPr>
              <a:t>局域网内用户通过简单的设置就可以在局域网内建立起能被广域网访问到的</a:t>
            </a:r>
            <a:r>
              <a:rPr lang="en-US" altLang="zh-CN" dirty="0">
                <a:latin typeface="微软雅黑" pitchFamily="34" charset="-122"/>
                <a:ea typeface="微软雅黑" pitchFamily="34" charset="-122"/>
              </a:rPr>
              <a:t>Web</a:t>
            </a:r>
            <a:r>
              <a:rPr lang="zh-CN" altLang="en-US" dirty="0" smtClean="0">
                <a:latin typeface="微软雅黑" pitchFamily="34" charset="-122"/>
                <a:ea typeface="微软雅黑" pitchFamily="34" charset="-122"/>
              </a:rPr>
              <a:t>站点</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服务</a:t>
            </a:r>
            <a:r>
              <a:rPr lang="zh-CN" altLang="en-US" dirty="0">
                <a:latin typeface="微软雅黑" pitchFamily="34" charset="-122"/>
                <a:ea typeface="微软雅黑" pitchFamily="34" charset="-122"/>
              </a:rPr>
              <a:t>供应商在部署了本应用之后就能够对个人或企业提供局域网建站的解决</a:t>
            </a:r>
            <a:r>
              <a:rPr lang="zh-CN" altLang="en-US" dirty="0" smtClean="0">
                <a:latin typeface="微软雅黑" pitchFamily="34" charset="-122"/>
                <a:ea typeface="微软雅黑" pitchFamily="34" charset="-122"/>
              </a:rPr>
              <a:t>方案</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示例应用场景</a:t>
            </a:r>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：学生</a:t>
            </a:r>
            <a:r>
              <a:rPr lang="zh-CN" altLang="en-US" dirty="0">
                <a:latin typeface="微软雅黑" pitchFamily="34" charset="-122"/>
                <a:ea typeface="微软雅黑" pitchFamily="34" charset="-122"/>
              </a:rPr>
              <a:t>用户发布自己</a:t>
            </a:r>
            <a:r>
              <a:rPr lang="en-US" altLang="zh-CN" dirty="0">
                <a:latin typeface="微软雅黑" pitchFamily="34" charset="-122"/>
                <a:ea typeface="微软雅黑" pitchFamily="34" charset="-122"/>
              </a:rPr>
              <a:t>Web</a:t>
            </a:r>
            <a:r>
              <a:rPr lang="zh-CN" altLang="en-US" dirty="0" smtClean="0">
                <a:latin typeface="微软雅黑" pitchFamily="34" charset="-122"/>
                <a:ea typeface="微软雅黑" pitchFamily="34" charset="-122"/>
              </a:rPr>
              <a:t>应用</a:t>
            </a:r>
            <a:endParaRPr lang="en-US" altLang="zh-CN" dirty="0" smtClean="0">
              <a:latin typeface="微软雅黑" pitchFamily="34" charset="-122"/>
              <a:ea typeface="微软雅黑" pitchFamily="34" charset="-122"/>
            </a:endParaRPr>
          </a:p>
          <a:p>
            <a:r>
              <a:rPr lang="zh-CN" altLang="en-US" dirty="0">
                <a:latin typeface="微软雅黑" pitchFamily="34" charset="-122"/>
                <a:ea typeface="微软雅黑" pitchFamily="34" charset="-122"/>
              </a:rPr>
              <a:t>示例应用</a:t>
            </a:r>
            <a:r>
              <a:rPr lang="zh-CN" altLang="en-US" dirty="0" smtClean="0">
                <a:latin typeface="微软雅黑" pitchFamily="34" charset="-122"/>
                <a:ea typeface="微软雅黑" pitchFamily="34" charset="-122"/>
              </a:rPr>
              <a:t>场景</a:t>
            </a:r>
            <a:r>
              <a:rPr lang="en-US" altLang="zh-CN" dirty="0" smtClean="0">
                <a:latin typeface="微软雅黑" pitchFamily="34" charset="-122"/>
                <a:ea typeface="微软雅黑" pitchFamily="34" charset="-122"/>
              </a:rPr>
              <a:t>2</a:t>
            </a:r>
            <a:r>
              <a:rPr lang="zh-CN" altLang="en-US" dirty="0" smtClean="0">
                <a:latin typeface="微软雅黑" pitchFamily="34" charset="-122"/>
                <a:ea typeface="微软雅黑" pitchFamily="34" charset="-122"/>
              </a:rPr>
              <a:t>：中小型</a:t>
            </a:r>
            <a:r>
              <a:rPr lang="zh-CN" altLang="en-US" dirty="0">
                <a:latin typeface="微软雅黑" pitchFamily="34" charset="-122"/>
                <a:ea typeface="微软雅黑" pitchFamily="34" charset="-122"/>
              </a:rPr>
              <a:t>企业对管理人员开放内部</a:t>
            </a:r>
            <a:r>
              <a:rPr lang="en-US" altLang="zh-CN" dirty="0">
                <a:latin typeface="微软雅黑" pitchFamily="34" charset="-122"/>
                <a:ea typeface="微软雅黑" pitchFamily="34" charset="-122"/>
              </a:rPr>
              <a:t>ERP</a:t>
            </a:r>
            <a:r>
              <a:rPr lang="zh-CN" altLang="en-US" dirty="0" smtClean="0">
                <a:latin typeface="微软雅黑" pitchFamily="34" charset="-122"/>
                <a:ea typeface="微软雅黑" pitchFamily="34" charset="-122"/>
              </a:rPr>
              <a:t>系统的广域网访问权限</a:t>
            </a:r>
            <a:endParaRPr lang="zh-CN" altLang="en-US" dirty="0">
              <a:latin typeface="微软雅黑" pitchFamily="34" charset="-122"/>
              <a:ea typeface="微软雅黑" pitchFamily="34" charset="-122"/>
            </a:endParaRPr>
          </a:p>
          <a:p>
            <a:endParaRPr lang="zh-CN" altLang="en-US" dirty="0">
              <a:latin typeface="微软雅黑" pitchFamily="34" charset="-122"/>
              <a:ea typeface="微软雅黑" pitchFamily="34" charset="-122"/>
            </a:endParaRPr>
          </a:p>
        </p:txBody>
      </p:sp>
      <p:sp>
        <p:nvSpPr>
          <p:cNvPr id="5" name="TextBox 4"/>
          <p:cNvSpPr txBox="1"/>
          <p:nvPr/>
        </p:nvSpPr>
        <p:spPr>
          <a:xfrm>
            <a:off x="-10128" y="1761778"/>
            <a:ext cx="1845824" cy="3801041"/>
          </a:xfrm>
          <a:prstGeom prst="rect">
            <a:avLst/>
          </a:prstGeom>
          <a:noFill/>
        </p:spPr>
        <p:txBody>
          <a:bodyPr wrap="square" rtlCol="0">
            <a:spAutoFit/>
          </a:bodyPr>
          <a:lstStyle/>
          <a:p>
            <a:pPr marL="285750" indent="-285750" defTabSz="360000">
              <a:buFont typeface="Wingdings" pitchFamily="2" charset="2"/>
              <a:buChar char="l"/>
              <a:tabLst>
                <a:tab pos="360000" algn="l"/>
              </a:tabLst>
            </a:pPr>
            <a:r>
              <a:rPr lang="zh-CN" altLang="en-US" sz="1700" dirty="0">
                <a:effectLst>
                  <a:outerShdw blurRad="38100" dist="38100" dir="2700000" algn="tl">
                    <a:srgbClr val="000000">
                      <a:alpha val="43137"/>
                    </a:srgbClr>
                  </a:outerShdw>
                </a:effectLst>
                <a:latin typeface="微软雅黑" pitchFamily="34" charset="-122"/>
                <a:ea typeface="微软雅黑" pitchFamily="34" charset="-122"/>
              </a:rPr>
              <a:t>项目</a:t>
            </a:r>
            <a:r>
              <a:rPr lang="zh-CN" altLang="en-US" sz="1700" dirty="0" smtClean="0">
                <a:effectLst>
                  <a:outerShdw blurRad="38100" dist="38100" dir="2700000" algn="tl">
                    <a:srgbClr val="000000">
                      <a:alpha val="43137"/>
                    </a:srgbClr>
                  </a:outerShdw>
                </a:effectLst>
                <a:latin typeface="微软雅黑" pitchFamily="34" charset="-122"/>
                <a:ea typeface="微软雅黑" pitchFamily="34" charset="-122"/>
              </a:rPr>
              <a:t>意义</a:t>
            </a:r>
            <a:endParaRPr lang="en-US" altLang="zh-CN" sz="1700" dirty="0" smtClean="0">
              <a:effectLst>
                <a:outerShdw blurRad="38100" dist="38100" dir="2700000" algn="tl">
                  <a:srgbClr val="000000">
                    <a:alpha val="43137"/>
                  </a:srgbClr>
                </a:outerShdw>
              </a:effectLst>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技术</a:t>
            </a:r>
            <a:r>
              <a:rPr lang="zh-CN" altLang="en-US" sz="1600" dirty="0" smtClean="0">
                <a:solidFill>
                  <a:schemeClr val="tx1">
                    <a:lumMod val="65000"/>
                    <a:lumOff val="35000"/>
                  </a:schemeClr>
                </a:solidFill>
                <a:latin typeface="微软雅黑" pitchFamily="34" charset="-122"/>
                <a:ea typeface="微软雅黑" pitchFamily="34" charset="-122"/>
              </a:rPr>
              <a:t>对比</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架构</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整体</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数据传递</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服务器</a:t>
            </a:r>
            <a:r>
              <a:rPr lang="zh-CN" altLang="en-US" sz="1600" dirty="0" smtClean="0">
                <a:solidFill>
                  <a:schemeClr val="tx1">
                    <a:lumMod val="65000"/>
                    <a:lumOff val="35000"/>
                  </a:schemeClr>
                </a:solidFill>
                <a:latin typeface="微软雅黑" pitchFamily="34" charset="-122"/>
                <a:ea typeface="微软雅黑" pitchFamily="34" charset="-122"/>
              </a:rPr>
              <a:t>端</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客户端</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缓存</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实现</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测试</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实施效果</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主</a:t>
            </a:r>
            <a:r>
              <a:rPr lang="zh-CN" altLang="en-US" sz="1600" dirty="0" smtClean="0">
                <a:solidFill>
                  <a:schemeClr val="tx1">
                    <a:lumMod val="65000"/>
                    <a:lumOff val="35000"/>
                  </a:schemeClr>
                </a:solidFill>
                <a:latin typeface="微软雅黑" pitchFamily="34" charset="-122"/>
                <a:ea typeface="微软雅黑" pitchFamily="34" charset="-122"/>
              </a:rPr>
              <a:t>界面</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多</a:t>
            </a:r>
            <a:r>
              <a:rPr lang="zh-CN" altLang="en-US" sz="1600" dirty="0" smtClean="0">
                <a:solidFill>
                  <a:schemeClr val="tx1">
                    <a:lumMod val="65000"/>
                    <a:lumOff val="35000"/>
                  </a:schemeClr>
                </a:solidFill>
                <a:latin typeface="微软雅黑" pitchFamily="34" charset="-122"/>
                <a:ea typeface="微软雅黑" pitchFamily="34" charset="-122"/>
              </a:rPr>
              <a:t>语言</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浏览</a:t>
            </a:r>
            <a:endParaRPr lang="en-US" altLang="zh-CN" sz="1600" dirty="0" smtClean="0">
              <a:solidFill>
                <a:schemeClr val="tx1">
                  <a:lumMod val="65000"/>
                  <a:lumOff val="35000"/>
                </a:schemeClr>
              </a:solidFill>
              <a:latin typeface="微软雅黑" pitchFamily="34" charset="-122"/>
              <a:ea typeface="微软雅黑" pitchFamily="34" charset="-122"/>
            </a:endParaRPr>
          </a:p>
          <a:p>
            <a:pPr marL="342900" indent="-34290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展望</a:t>
            </a:r>
            <a:endParaRPr lang="en-US" altLang="zh-CN" sz="1600" dirty="0" smtClean="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25719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技术对比</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81382344"/>
              </p:ext>
            </p:extLst>
          </p:nvPr>
        </p:nvGraphicFramePr>
        <p:xfrm>
          <a:off x="2123728" y="2276872"/>
          <a:ext cx="6696744" cy="2736303"/>
        </p:xfrm>
        <a:graphic>
          <a:graphicData uri="http://schemas.openxmlformats.org/drawingml/2006/table">
            <a:tbl>
              <a:tblPr firstRow="1" firstCol="1" lastRow="1" lastCol="1" bandRow="1" bandCol="1">
                <a:tableStyleId>{5C22544A-7EE6-4342-B048-85BDC9FD1C3A}</a:tableStyleId>
              </a:tblPr>
              <a:tblGrid>
                <a:gridCol w="1404399"/>
                <a:gridCol w="798796"/>
                <a:gridCol w="798796"/>
                <a:gridCol w="1256152"/>
                <a:gridCol w="933715"/>
                <a:gridCol w="752443"/>
                <a:gridCol w="752443"/>
              </a:tblGrid>
              <a:tr h="453070">
                <a:tc>
                  <a:txBody>
                    <a:bodyPr/>
                    <a:lstStyle/>
                    <a:p>
                      <a:pPr algn="ctr">
                        <a:lnSpc>
                          <a:spcPct val="125000"/>
                        </a:lnSpc>
                        <a:spcAft>
                          <a:spcPts val="0"/>
                        </a:spcAft>
                        <a:tabLst>
                          <a:tab pos="888365" algn="l"/>
                        </a:tabLst>
                      </a:pPr>
                      <a:r>
                        <a:rPr lang="en-US" sz="1600" kern="100" dirty="0">
                          <a:effectLst/>
                          <a:latin typeface="微软雅黑" pitchFamily="34" charset="-122"/>
                          <a:ea typeface="微软雅黑" pitchFamily="34" charset="-122"/>
                        </a:rPr>
                        <a:t> </a:t>
                      </a:r>
                      <a:endParaRPr lang="zh-CN" sz="1600" kern="100" dirty="0">
                        <a:effectLst/>
                        <a:latin typeface="微软雅黑" pitchFamily="34" charset="-122"/>
                        <a:ea typeface="微软雅黑" pitchFamily="34" charset="-122"/>
                      </a:endParaRPr>
                    </a:p>
                  </a:txBody>
                  <a:tcPr marL="68580" marR="68580" marT="0" marB="0" anchor="ctr"/>
                </a:tc>
                <a:tc>
                  <a:txBody>
                    <a:bodyPr/>
                    <a:lstStyle/>
                    <a:p>
                      <a:pPr algn="ctr">
                        <a:lnSpc>
                          <a:spcPct val="125000"/>
                        </a:lnSpc>
                        <a:spcAft>
                          <a:spcPts val="0"/>
                        </a:spcAft>
                      </a:pPr>
                      <a:r>
                        <a:rPr lang="en-US" sz="1600" kern="100">
                          <a:effectLst/>
                          <a:latin typeface="微软雅黑" pitchFamily="34" charset="-122"/>
                          <a:ea typeface="微软雅黑" pitchFamily="34" charset="-122"/>
                        </a:rPr>
                        <a:t>IT</a:t>
                      </a:r>
                      <a:r>
                        <a:rPr lang="zh-CN" sz="1600" kern="100">
                          <a:effectLst/>
                          <a:latin typeface="微软雅黑" pitchFamily="34" charset="-122"/>
                          <a:ea typeface="微软雅黑" pitchFamily="34" charset="-122"/>
                        </a:rPr>
                        <a:t>权限</a:t>
                      </a:r>
                    </a:p>
                  </a:txBody>
                  <a:tcPr marL="68580" marR="68580" marT="0" marB="0" anchor="ctr"/>
                </a:tc>
                <a:tc>
                  <a:txBody>
                    <a:bodyPr/>
                    <a:lstStyle/>
                    <a:p>
                      <a:pPr algn="ctr">
                        <a:lnSpc>
                          <a:spcPct val="125000"/>
                        </a:lnSpc>
                        <a:spcAft>
                          <a:spcPts val="0"/>
                        </a:spcAft>
                      </a:pPr>
                      <a:r>
                        <a:rPr lang="zh-CN" sz="1600" kern="100">
                          <a:effectLst/>
                          <a:latin typeface="微软雅黑" pitchFamily="34" charset="-122"/>
                          <a:ea typeface="微软雅黑" pitchFamily="34" charset="-122"/>
                        </a:rPr>
                        <a:t>安全性</a:t>
                      </a:r>
                    </a:p>
                  </a:txBody>
                  <a:tcPr marL="68580" marR="68580" marT="0" marB="0" anchor="ctr"/>
                </a:tc>
                <a:tc>
                  <a:txBody>
                    <a:bodyPr/>
                    <a:lstStyle/>
                    <a:p>
                      <a:pPr algn="ctr">
                        <a:lnSpc>
                          <a:spcPct val="125000"/>
                        </a:lnSpc>
                        <a:spcAft>
                          <a:spcPts val="0"/>
                        </a:spcAft>
                      </a:pPr>
                      <a:r>
                        <a:rPr lang="zh-CN" sz="1600" kern="100" dirty="0">
                          <a:effectLst/>
                          <a:latin typeface="微软雅黑" pitchFamily="34" charset="-122"/>
                          <a:ea typeface="微软雅黑" pitchFamily="34" charset="-122"/>
                        </a:rPr>
                        <a:t>资源利用率</a:t>
                      </a:r>
                    </a:p>
                  </a:txBody>
                  <a:tcPr marL="68580" marR="68580" marT="0" marB="0" anchor="ctr"/>
                </a:tc>
                <a:tc>
                  <a:txBody>
                    <a:bodyPr/>
                    <a:lstStyle/>
                    <a:p>
                      <a:pPr algn="ctr">
                        <a:lnSpc>
                          <a:spcPct val="125000"/>
                        </a:lnSpc>
                        <a:spcAft>
                          <a:spcPts val="0"/>
                        </a:spcAft>
                      </a:pPr>
                      <a:r>
                        <a:rPr lang="zh-CN" sz="1600" kern="100">
                          <a:effectLst/>
                          <a:latin typeface="微软雅黑" pitchFamily="34" charset="-122"/>
                          <a:ea typeface="微软雅黑" pitchFamily="34" charset="-122"/>
                        </a:rPr>
                        <a:t>代理</a:t>
                      </a:r>
                    </a:p>
                  </a:txBody>
                  <a:tcPr marL="68580" marR="68580" marT="0" marB="0" anchor="ctr"/>
                </a:tc>
                <a:tc>
                  <a:txBody>
                    <a:bodyPr/>
                    <a:lstStyle/>
                    <a:p>
                      <a:pPr algn="ctr">
                        <a:lnSpc>
                          <a:spcPct val="125000"/>
                        </a:lnSpc>
                        <a:spcAft>
                          <a:spcPts val="0"/>
                        </a:spcAft>
                      </a:pPr>
                      <a:r>
                        <a:rPr lang="zh-CN" sz="1600" kern="100">
                          <a:effectLst/>
                          <a:latin typeface="微软雅黑" pitchFamily="34" charset="-122"/>
                          <a:ea typeface="微软雅黑" pitchFamily="34" charset="-122"/>
                        </a:rPr>
                        <a:t>速度</a:t>
                      </a:r>
                    </a:p>
                  </a:txBody>
                  <a:tcPr marL="68580" marR="68580" marT="0" marB="0" anchor="ctr"/>
                </a:tc>
                <a:tc>
                  <a:txBody>
                    <a:bodyPr/>
                    <a:lstStyle/>
                    <a:p>
                      <a:pPr algn="ctr">
                        <a:lnSpc>
                          <a:spcPct val="125000"/>
                        </a:lnSpc>
                        <a:spcAft>
                          <a:spcPts val="0"/>
                        </a:spcAft>
                      </a:pPr>
                      <a:r>
                        <a:rPr lang="zh-CN" sz="1600" kern="100" dirty="0">
                          <a:effectLst/>
                          <a:latin typeface="微软雅黑" pitchFamily="34" charset="-122"/>
                          <a:ea typeface="微软雅黑" pitchFamily="34" charset="-122"/>
                        </a:rPr>
                        <a:t>价格</a:t>
                      </a:r>
                    </a:p>
                  </a:txBody>
                  <a:tcPr marL="68580" marR="68580" marT="0" marB="0" anchor="ctr"/>
                </a:tc>
              </a:tr>
              <a:tr h="453070">
                <a:tc>
                  <a:txBody>
                    <a:bodyPr/>
                    <a:lstStyle/>
                    <a:p>
                      <a:pPr algn="ctr">
                        <a:lnSpc>
                          <a:spcPct val="125000"/>
                        </a:lnSpc>
                        <a:spcAft>
                          <a:spcPts val="0"/>
                        </a:spcAft>
                      </a:pPr>
                      <a:r>
                        <a:rPr lang="en-US" sz="1600" kern="100">
                          <a:effectLst/>
                          <a:latin typeface="微软雅黑" pitchFamily="34" charset="-122"/>
                          <a:ea typeface="微软雅黑" pitchFamily="34" charset="-122"/>
                        </a:rPr>
                        <a:t>DMZ</a:t>
                      </a:r>
                      <a:endParaRPr lang="zh-CN" sz="1600" kern="100">
                        <a:effectLst/>
                        <a:latin typeface="微软雅黑" pitchFamily="34" charset="-122"/>
                        <a:ea typeface="微软雅黑" pitchFamily="34" charset="-122"/>
                      </a:endParaRPr>
                    </a:p>
                  </a:txBody>
                  <a:tcPr marL="68580" marR="68580" marT="0" marB="0" anchor="ctr"/>
                </a:tc>
                <a:tc>
                  <a:txBody>
                    <a:bodyPr/>
                    <a:lstStyle/>
                    <a:p>
                      <a:pPr algn="ctr">
                        <a:lnSpc>
                          <a:spcPct val="125000"/>
                        </a:lnSpc>
                        <a:spcAft>
                          <a:spcPts val="0"/>
                        </a:spcAft>
                      </a:pPr>
                      <a:r>
                        <a:rPr lang="zh-CN" sz="1600" kern="100" dirty="0">
                          <a:effectLst/>
                          <a:latin typeface="微软雅黑" pitchFamily="34" charset="-122"/>
                          <a:ea typeface="微软雅黑" pitchFamily="34" charset="-122"/>
                        </a:rPr>
                        <a:t>需要</a:t>
                      </a:r>
                    </a:p>
                  </a:txBody>
                  <a:tcPr marL="68580" marR="68580" marT="0" marB="0" anchor="ctr">
                    <a:solidFill>
                      <a:schemeClr val="accent5">
                        <a:lumMod val="40000"/>
                        <a:lumOff val="60000"/>
                      </a:schemeClr>
                    </a:solidFill>
                  </a:tcPr>
                </a:tc>
                <a:tc>
                  <a:txBody>
                    <a:bodyPr/>
                    <a:lstStyle/>
                    <a:p>
                      <a:pPr algn="ctr">
                        <a:lnSpc>
                          <a:spcPct val="125000"/>
                        </a:lnSpc>
                        <a:spcAft>
                          <a:spcPts val="0"/>
                        </a:spcAft>
                      </a:pPr>
                      <a:r>
                        <a:rPr lang="zh-CN" sz="1600" kern="100">
                          <a:effectLst/>
                          <a:latin typeface="微软雅黑" pitchFamily="34" charset="-122"/>
                          <a:ea typeface="微软雅黑" pitchFamily="34" charset="-122"/>
                        </a:rPr>
                        <a:t>低</a:t>
                      </a:r>
                    </a:p>
                  </a:txBody>
                  <a:tcPr marL="68580" marR="68580" marT="0" marB="0" anchor="ctr">
                    <a:solidFill>
                      <a:schemeClr val="accent5">
                        <a:lumMod val="40000"/>
                        <a:lumOff val="60000"/>
                      </a:schemeClr>
                    </a:solidFill>
                  </a:tcPr>
                </a:tc>
                <a:tc>
                  <a:txBody>
                    <a:bodyPr/>
                    <a:lstStyle/>
                    <a:p>
                      <a:pPr algn="ctr">
                        <a:lnSpc>
                          <a:spcPct val="125000"/>
                        </a:lnSpc>
                        <a:spcAft>
                          <a:spcPts val="0"/>
                        </a:spcAft>
                      </a:pPr>
                      <a:r>
                        <a:rPr lang="zh-CN" sz="1600" kern="100">
                          <a:effectLst/>
                          <a:latin typeface="微软雅黑" pitchFamily="34" charset="-122"/>
                          <a:ea typeface="微软雅黑" pitchFamily="34" charset="-122"/>
                        </a:rPr>
                        <a:t>低</a:t>
                      </a:r>
                    </a:p>
                  </a:txBody>
                  <a:tcPr marL="68580" marR="68580" marT="0" marB="0" anchor="ctr">
                    <a:solidFill>
                      <a:schemeClr val="accent5">
                        <a:lumMod val="40000"/>
                        <a:lumOff val="60000"/>
                      </a:schemeClr>
                    </a:solidFill>
                  </a:tcPr>
                </a:tc>
                <a:tc>
                  <a:txBody>
                    <a:bodyPr/>
                    <a:lstStyle/>
                    <a:p>
                      <a:pPr algn="ctr">
                        <a:lnSpc>
                          <a:spcPct val="125000"/>
                        </a:lnSpc>
                        <a:spcAft>
                          <a:spcPts val="0"/>
                        </a:spcAft>
                      </a:pPr>
                      <a:r>
                        <a:rPr lang="zh-CN" sz="1600" kern="100">
                          <a:effectLst/>
                          <a:latin typeface="微软雅黑" pitchFamily="34" charset="-122"/>
                          <a:ea typeface="微软雅黑" pitchFamily="34" charset="-122"/>
                        </a:rPr>
                        <a:t>不支持</a:t>
                      </a:r>
                    </a:p>
                  </a:txBody>
                  <a:tcPr marL="68580" marR="68580" marT="0" marB="0" anchor="ctr">
                    <a:solidFill>
                      <a:schemeClr val="accent5">
                        <a:lumMod val="40000"/>
                        <a:lumOff val="60000"/>
                      </a:schemeClr>
                    </a:solidFill>
                  </a:tcPr>
                </a:tc>
                <a:tc>
                  <a:txBody>
                    <a:bodyPr/>
                    <a:lstStyle/>
                    <a:p>
                      <a:pPr algn="ctr">
                        <a:lnSpc>
                          <a:spcPct val="125000"/>
                        </a:lnSpc>
                        <a:spcAft>
                          <a:spcPts val="0"/>
                        </a:spcAft>
                      </a:pPr>
                      <a:r>
                        <a:rPr lang="zh-CN" sz="1600" kern="100" dirty="0">
                          <a:effectLst/>
                          <a:latin typeface="微软雅黑" pitchFamily="34" charset="-122"/>
                          <a:ea typeface="微软雅黑" pitchFamily="34" charset="-122"/>
                        </a:rPr>
                        <a:t>快</a:t>
                      </a:r>
                    </a:p>
                  </a:txBody>
                  <a:tcPr marL="68580" marR="68580" marT="0" marB="0" anchor="ctr">
                    <a:solidFill>
                      <a:schemeClr val="accent5">
                        <a:lumMod val="40000"/>
                        <a:lumOff val="60000"/>
                      </a:schemeClr>
                    </a:solidFill>
                  </a:tcPr>
                </a:tc>
                <a:tc>
                  <a:txBody>
                    <a:bodyPr/>
                    <a:lstStyle/>
                    <a:p>
                      <a:pPr algn="ctr">
                        <a:lnSpc>
                          <a:spcPct val="125000"/>
                        </a:lnSpc>
                        <a:spcAft>
                          <a:spcPts val="0"/>
                        </a:spcAft>
                      </a:pPr>
                      <a:r>
                        <a:rPr lang="zh-CN" sz="1600" b="0" kern="100" dirty="0">
                          <a:solidFill>
                            <a:schemeClr val="dk1"/>
                          </a:solidFill>
                          <a:effectLst/>
                          <a:latin typeface="微软雅黑" pitchFamily="34" charset="-122"/>
                          <a:ea typeface="微软雅黑" pitchFamily="34" charset="-122"/>
                          <a:cs typeface="+mn-cs"/>
                        </a:rPr>
                        <a:t>低</a:t>
                      </a:r>
                    </a:p>
                  </a:txBody>
                  <a:tcPr marL="68580" marR="68580" marT="0" marB="0" anchor="ctr">
                    <a:solidFill>
                      <a:schemeClr val="accent5">
                        <a:lumMod val="40000"/>
                        <a:lumOff val="60000"/>
                      </a:schemeClr>
                    </a:solidFill>
                  </a:tcPr>
                </a:tc>
              </a:tr>
              <a:tr h="441331">
                <a:tc>
                  <a:txBody>
                    <a:bodyPr/>
                    <a:lstStyle/>
                    <a:p>
                      <a:pPr algn="ctr">
                        <a:lnSpc>
                          <a:spcPct val="125000"/>
                        </a:lnSpc>
                        <a:spcAft>
                          <a:spcPts val="0"/>
                        </a:spcAft>
                      </a:pPr>
                      <a:r>
                        <a:rPr lang="zh-CN" sz="1600" kern="100">
                          <a:effectLst/>
                          <a:latin typeface="微软雅黑" pitchFamily="34" charset="-122"/>
                          <a:ea typeface="微软雅黑" pitchFamily="34" charset="-122"/>
                        </a:rPr>
                        <a:t>端口映射</a:t>
                      </a:r>
                    </a:p>
                  </a:txBody>
                  <a:tcPr marL="68580" marR="68580" marT="0" marB="0" anchor="ctr"/>
                </a:tc>
                <a:tc>
                  <a:txBody>
                    <a:bodyPr/>
                    <a:lstStyle/>
                    <a:p>
                      <a:pPr algn="ctr">
                        <a:lnSpc>
                          <a:spcPct val="125000"/>
                        </a:lnSpc>
                        <a:spcAft>
                          <a:spcPts val="0"/>
                        </a:spcAft>
                      </a:pPr>
                      <a:r>
                        <a:rPr lang="zh-CN" sz="1600" kern="100" dirty="0">
                          <a:effectLst/>
                          <a:latin typeface="微软雅黑" pitchFamily="34" charset="-122"/>
                          <a:ea typeface="微软雅黑" pitchFamily="34" charset="-122"/>
                        </a:rPr>
                        <a:t>需要</a:t>
                      </a:r>
                    </a:p>
                  </a:txBody>
                  <a:tcPr marL="68580" marR="68580" marT="0" marB="0" anchor="ctr">
                    <a:solidFill>
                      <a:schemeClr val="accent5">
                        <a:lumMod val="40000"/>
                        <a:lumOff val="60000"/>
                      </a:schemeClr>
                    </a:solidFill>
                  </a:tcPr>
                </a:tc>
                <a:tc>
                  <a:txBody>
                    <a:bodyPr/>
                    <a:lstStyle/>
                    <a:p>
                      <a:pPr algn="ctr">
                        <a:lnSpc>
                          <a:spcPct val="125000"/>
                        </a:lnSpc>
                        <a:spcAft>
                          <a:spcPts val="0"/>
                        </a:spcAft>
                      </a:pPr>
                      <a:r>
                        <a:rPr lang="zh-CN" sz="1600" kern="100" dirty="0">
                          <a:effectLst/>
                          <a:latin typeface="微软雅黑" pitchFamily="34" charset="-122"/>
                          <a:ea typeface="微软雅黑" pitchFamily="34" charset="-122"/>
                        </a:rPr>
                        <a:t>中</a:t>
                      </a:r>
                    </a:p>
                  </a:txBody>
                  <a:tcPr marL="68580" marR="68580" marT="0" marB="0" anchor="ctr">
                    <a:solidFill>
                      <a:schemeClr val="accent5">
                        <a:lumMod val="40000"/>
                        <a:lumOff val="60000"/>
                      </a:schemeClr>
                    </a:solidFill>
                  </a:tcPr>
                </a:tc>
                <a:tc>
                  <a:txBody>
                    <a:bodyPr/>
                    <a:lstStyle/>
                    <a:p>
                      <a:pPr algn="ctr">
                        <a:lnSpc>
                          <a:spcPct val="125000"/>
                        </a:lnSpc>
                        <a:spcAft>
                          <a:spcPts val="0"/>
                        </a:spcAft>
                      </a:pPr>
                      <a:r>
                        <a:rPr lang="zh-CN" sz="1600" kern="100" dirty="0">
                          <a:effectLst/>
                          <a:latin typeface="微软雅黑" pitchFamily="34" charset="-122"/>
                          <a:ea typeface="微软雅黑" pitchFamily="34" charset="-122"/>
                        </a:rPr>
                        <a:t>低</a:t>
                      </a:r>
                    </a:p>
                  </a:txBody>
                  <a:tcPr marL="68580" marR="68580" marT="0" marB="0" anchor="ctr">
                    <a:solidFill>
                      <a:schemeClr val="accent5">
                        <a:lumMod val="40000"/>
                        <a:lumOff val="60000"/>
                      </a:schemeClr>
                    </a:solidFill>
                  </a:tcPr>
                </a:tc>
                <a:tc>
                  <a:txBody>
                    <a:bodyPr/>
                    <a:lstStyle/>
                    <a:p>
                      <a:pPr algn="ctr">
                        <a:lnSpc>
                          <a:spcPct val="125000"/>
                        </a:lnSpc>
                        <a:spcAft>
                          <a:spcPts val="0"/>
                        </a:spcAft>
                      </a:pPr>
                      <a:r>
                        <a:rPr lang="zh-CN" sz="1600" kern="100" dirty="0">
                          <a:effectLst/>
                          <a:latin typeface="微软雅黑" pitchFamily="34" charset="-122"/>
                          <a:ea typeface="微软雅黑" pitchFamily="34" charset="-122"/>
                        </a:rPr>
                        <a:t>不支持</a:t>
                      </a:r>
                    </a:p>
                  </a:txBody>
                  <a:tcPr marL="68580" marR="68580" marT="0" marB="0" anchor="ctr">
                    <a:solidFill>
                      <a:schemeClr val="accent5">
                        <a:lumMod val="40000"/>
                        <a:lumOff val="60000"/>
                      </a:schemeClr>
                    </a:solidFill>
                  </a:tcPr>
                </a:tc>
                <a:tc>
                  <a:txBody>
                    <a:bodyPr/>
                    <a:lstStyle/>
                    <a:p>
                      <a:pPr algn="ctr">
                        <a:lnSpc>
                          <a:spcPct val="125000"/>
                        </a:lnSpc>
                        <a:spcAft>
                          <a:spcPts val="0"/>
                        </a:spcAft>
                      </a:pPr>
                      <a:r>
                        <a:rPr lang="zh-CN" sz="1600" kern="100" dirty="0">
                          <a:effectLst/>
                          <a:latin typeface="微软雅黑" pitchFamily="34" charset="-122"/>
                          <a:ea typeface="微软雅黑" pitchFamily="34" charset="-122"/>
                        </a:rPr>
                        <a:t>快</a:t>
                      </a:r>
                    </a:p>
                  </a:txBody>
                  <a:tcPr marL="68580" marR="68580" marT="0" marB="0" anchor="ctr">
                    <a:solidFill>
                      <a:schemeClr val="accent5">
                        <a:lumMod val="40000"/>
                        <a:lumOff val="60000"/>
                      </a:schemeClr>
                    </a:solidFill>
                  </a:tcPr>
                </a:tc>
                <a:tc>
                  <a:txBody>
                    <a:bodyPr/>
                    <a:lstStyle/>
                    <a:p>
                      <a:pPr algn="ctr">
                        <a:lnSpc>
                          <a:spcPct val="125000"/>
                        </a:lnSpc>
                        <a:spcAft>
                          <a:spcPts val="0"/>
                        </a:spcAft>
                      </a:pPr>
                      <a:r>
                        <a:rPr lang="zh-CN" sz="1600" b="0" kern="100" dirty="0">
                          <a:solidFill>
                            <a:schemeClr val="dk1"/>
                          </a:solidFill>
                          <a:effectLst/>
                          <a:latin typeface="微软雅黑" pitchFamily="34" charset="-122"/>
                          <a:ea typeface="微软雅黑" pitchFamily="34" charset="-122"/>
                          <a:cs typeface="+mn-cs"/>
                        </a:rPr>
                        <a:t>低</a:t>
                      </a:r>
                    </a:p>
                  </a:txBody>
                  <a:tcPr marL="68580" marR="68580" marT="0" marB="0" anchor="ctr">
                    <a:solidFill>
                      <a:schemeClr val="accent5">
                        <a:lumMod val="40000"/>
                        <a:lumOff val="60000"/>
                      </a:schemeClr>
                    </a:solidFill>
                  </a:tcPr>
                </a:tc>
              </a:tr>
              <a:tr h="940130">
                <a:tc>
                  <a:txBody>
                    <a:bodyPr/>
                    <a:lstStyle/>
                    <a:p>
                      <a:pPr algn="ctr">
                        <a:lnSpc>
                          <a:spcPct val="125000"/>
                        </a:lnSpc>
                        <a:spcAft>
                          <a:spcPts val="0"/>
                        </a:spcAft>
                      </a:pPr>
                      <a:r>
                        <a:rPr lang="zh-CN" sz="1600" kern="100" dirty="0">
                          <a:effectLst/>
                          <a:latin typeface="微软雅黑" pitchFamily="34" charset="-122"/>
                          <a:ea typeface="微软雅黑" pitchFamily="34" charset="-122"/>
                        </a:rPr>
                        <a:t>端口映射</a:t>
                      </a:r>
                      <a:r>
                        <a:rPr lang="en-US" sz="1600" kern="100" dirty="0">
                          <a:effectLst/>
                          <a:latin typeface="微软雅黑" pitchFamily="34" charset="-122"/>
                          <a:ea typeface="微软雅黑" pitchFamily="34" charset="-122"/>
                        </a:rPr>
                        <a:t/>
                      </a:r>
                      <a:br>
                        <a:rPr lang="en-US" sz="1600" kern="100" dirty="0">
                          <a:effectLst/>
                          <a:latin typeface="微软雅黑" pitchFamily="34" charset="-122"/>
                          <a:ea typeface="微软雅黑" pitchFamily="34" charset="-122"/>
                        </a:rPr>
                      </a:br>
                      <a:r>
                        <a:rPr lang="en-US" sz="1600" kern="100" dirty="0">
                          <a:effectLst/>
                          <a:latin typeface="微软雅黑" pitchFamily="34" charset="-122"/>
                          <a:ea typeface="微软雅黑" pitchFamily="34" charset="-122"/>
                        </a:rPr>
                        <a:t>+ </a:t>
                      </a:r>
                      <a:r>
                        <a:rPr lang="zh-CN" sz="1600" kern="100" dirty="0">
                          <a:effectLst/>
                          <a:latin typeface="微软雅黑" pitchFamily="34" charset="-122"/>
                          <a:ea typeface="微软雅黑" pitchFamily="34" charset="-122"/>
                        </a:rPr>
                        <a:t>反向代理</a:t>
                      </a:r>
                    </a:p>
                  </a:txBody>
                  <a:tcPr marL="68580" marR="68580" marT="0" marB="0" anchor="ctr"/>
                </a:tc>
                <a:tc>
                  <a:txBody>
                    <a:bodyPr/>
                    <a:lstStyle/>
                    <a:p>
                      <a:pPr algn="ctr">
                        <a:lnSpc>
                          <a:spcPct val="125000"/>
                        </a:lnSpc>
                        <a:spcAft>
                          <a:spcPts val="0"/>
                        </a:spcAft>
                      </a:pPr>
                      <a:r>
                        <a:rPr lang="zh-CN" sz="1600" kern="100" dirty="0">
                          <a:effectLst/>
                          <a:latin typeface="微软雅黑" pitchFamily="34" charset="-122"/>
                          <a:ea typeface="微软雅黑" pitchFamily="34" charset="-122"/>
                        </a:rPr>
                        <a:t>需要</a:t>
                      </a:r>
                    </a:p>
                  </a:txBody>
                  <a:tcPr marL="68580" marR="68580" marT="0" marB="0" anchor="ctr">
                    <a:solidFill>
                      <a:schemeClr val="accent5">
                        <a:lumMod val="40000"/>
                        <a:lumOff val="60000"/>
                      </a:schemeClr>
                    </a:solidFill>
                  </a:tcPr>
                </a:tc>
                <a:tc>
                  <a:txBody>
                    <a:bodyPr/>
                    <a:lstStyle/>
                    <a:p>
                      <a:pPr algn="ctr">
                        <a:lnSpc>
                          <a:spcPct val="125000"/>
                        </a:lnSpc>
                        <a:spcAft>
                          <a:spcPts val="0"/>
                        </a:spcAft>
                      </a:pPr>
                      <a:r>
                        <a:rPr lang="zh-CN" sz="1600" kern="100" dirty="0">
                          <a:effectLst/>
                          <a:latin typeface="微软雅黑" pitchFamily="34" charset="-122"/>
                          <a:ea typeface="微软雅黑" pitchFamily="34" charset="-122"/>
                        </a:rPr>
                        <a:t>中</a:t>
                      </a:r>
                    </a:p>
                  </a:txBody>
                  <a:tcPr marL="68580" marR="68580" marT="0" marB="0" anchor="ctr">
                    <a:solidFill>
                      <a:schemeClr val="accent5">
                        <a:lumMod val="40000"/>
                        <a:lumOff val="60000"/>
                      </a:schemeClr>
                    </a:solidFill>
                  </a:tcPr>
                </a:tc>
                <a:tc>
                  <a:txBody>
                    <a:bodyPr/>
                    <a:lstStyle/>
                    <a:p>
                      <a:pPr algn="ctr">
                        <a:lnSpc>
                          <a:spcPct val="125000"/>
                        </a:lnSpc>
                        <a:spcAft>
                          <a:spcPts val="0"/>
                        </a:spcAft>
                      </a:pPr>
                      <a:r>
                        <a:rPr lang="zh-CN" sz="1600" kern="100" dirty="0">
                          <a:effectLst/>
                          <a:latin typeface="微软雅黑" pitchFamily="34" charset="-122"/>
                          <a:ea typeface="微软雅黑" pitchFamily="34" charset="-122"/>
                        </a:rPr>
                        <a:t>高</a:t>
                      </a:r>
                    </a:p>
                  </a:txBody>
                  <a:tcPr marL="68580" marR="68580" marT="0" marB="0" anchor="ctr">
                    <a:solidFill>
                      <a:schemeClr val="accent5">
                        <a:lumMod val="40000"/>
                        <a:lumOff val="60000"/>
                      </a:schemeClr>
                    </a:solidFill>
                  </a:tcPr>
                </a:tc>
                <a:tc>
                  <a:txBody>
                    <a:bodyPr/>
                    <a:lstStyle/>
                    <a:p>
                      <a:pPr algn="ctr">
                        <a:lnSpc>
                          <a:spcPct val="125000"/>
                        </a:lnSpc>
                        <a:spcAft>
                          <a:spcPts val="0"/>
                        </a:spcAft>
                      </a:pPr>
                      <a:r>
                        <a:rPr lang="zh-CN" sz="1600" kern="100" dirty="0">
                          <a:effectLst/>
                          <a:latin typeface="微软雅黑" pitchFamily="34" charset="-122"/>
                          <a:ea typeface="微软雅黑" pitchFamily="34" charset="-122"/>
                        </a:rPr>
                        <a:t>不支持</a:t>
                      </a:r>
                    </a:p>
                  </a:txBody>
                  <a:tcPr marL="68580" marR="68580" marT="0" marB="0" anchor="ctr">
                    <a:solidFill>
                      <a:schemeClr val="accent5">
                        <a:lumMod val="40000"/>
                        <a:lumOff val="60000"/>
                      </a:schemeClr>
                    </a:solidFill>
                  </a:tcPr>
                </a:tc>
                <a:tc>
                  <a:txBody>
                    <a:bodyPr/>
                    <a:lstStyle/>
                    <a:p>
                      <a:pPr algn="ctr">
                        <a:lnSpc>
                          <a:spcPct val="125000"/>
                        </a:lnSpc>
                        <a:spcAft>
                          <a:spcPts val="0"/>
                        </a:spcAft>
                      </a:pPr>
                      <a:r>
                        <a:rPr lang="zh-CN" sz="1600" kern="100" dirty="0">
                          <a:effectLst/>
                          <a:latin typeface="微软雅黑" pitchFamily="34" charset="-122"/>
                          <a:ea typeface="微软雅黑" pitchFamily="34" charset="-122"/>
                        </a:rPr>
                        <a:t>快</a:t>
                      </a:r>
                    </a:p>
                  </a:txBody>
                  <a:tcPr marL="68580" marR="68580" marT="0" marB="0" anchor="ctr">
                    <a:solidFill>
                      <a:schemeClr val="accent5">
                        <a:lumMod val="40000"/>
                        <a:lumOff val="60000"/>
                      </a:schemeClr>
                    </a:solidFill>
                  </a:tcPr>
                </a:tc>
                <a:tc>
                  <a:txBody>
                    <a:bodyPr/>
                    <a:lstStyle/>
                    <a:p>
                      <a:pPr algn="ctr">
                        <a:lnSpc>
                          <a:spcPct val="125000"/>
                        </a:lnSpc>
                        <a:spcAft>
                          <a:spcPts val="0"/>
                        </a:spcAft>
                      </a:pPr>
                      <a:r>
                        <a:rPr lang="zh-CN" sz="1600" b="0" kern="100" dirty="0">
                          <a:solidFill>
                            <a:schemeClr val="dk1"/>
                          </a:solidFill>
                          <a:effectLst/>
                          <a:latin typeface="微软雅黑" pitchFamily="34" charset="-122"/>
                          <a:ea typeface="微软雅黑" pitchFamily="34" charset="-122"/>
                          <a:cs typeface="+mn-cs"/>
                        </a:rPr>
                        <a:t>低</a:t>
                      </a:r>
                    </a:p>
                  </a:txBody>
                  <a:tcPr marL="68580" marR="68580" marT="0" marB="0" anchor="ctr">
                    <a:solidFill>
                      <a:schemeClr val="accent5">
                        <a:lumMod val="40000"/>
                        <a:lumOff val="60000"/>
                      </a:schemeClr>
                    </a:solidFill>
                  </a:tcPr>
                </a:tc>
              </a:tr>
              <a:tr h="448702">
                <a:tc>
                  <a:txBody>
                    <a:bodyPr/>
                    <a:lstStyle/>
                    <a:p>
                      <a:pPr algn="ctr">
                        <a:lnSpc>
                          <a:spcPct val="125000"/>
                        </a:lnSpc>
                        <a:spcAft>
                          <a:spcPts val="0"/>
                        </a:spcAft>
                      </a:pPr>
                      <a:r>
                        <a:rPr lang="en-US" sz="1600" kern="100">
                          <a:effectLst/>
                          <a:latin typeface="微软雅黑" pitchFamily="34" charset="-122"/>
                          <a:ea typeface="微软雅黑" pitchFamily="34" charset="-122"/>
                        </a:rPr>
                        <a:t>VPN</a:t>
                      </a:r>
                      <a:r>
                        <a:rPr lang="zh-CN" sz="1600" kern="100">
                          <a:effectLst/>
                          <a:latin typeface="微软雅黑" pitchFamily="34" charset="-122"/>
                          <a:ea typeface="微软雅黑" pitchFamily="34" charset="-122"/>
                        </a:rPr>
                        <a:t>隧道连接</a:t>
                      </a:r>
                    </a:p>
                  </a:txBody>
                  <a:tcPr marL="68580" marR="68580" marT="0" marB="0" anchor="ctr"/>
                </a:tc>
                <a:tc>
                  <a:txBody>
                    <a:bodyPr/>
                    <a:lstStyle/>
                    <a:p>
                      <a:pPr marL="0" algn="ctr" defTabSz="914400" rtl="0" eaLnBrk="1" latinLnBrk="0" hangingPunct="1">
                        <a:lnSpc>
                          <a:spcPct val="125000"/>
                        </a:lnSpc>
                        <a:spcAft>
                          <a:spcPts val="0"/>
                        </a:spcAft>
                      </a:pPr>
                      <a:r>
                        <a:rPr lang="zh-CN" sz="1600" b="0" kern="100" dirty="0">
                          <a:solidFill>
                            <a:schemeClr val="dk1"/>
                          </a:solidFill>
                          <a:effectLst/>
                          <a:latin typeface="微软雅黑" pitchFamily="34" charset="-122"/>
                          <a:ea typeface="微软雅黑" pitchFamily="34" charset="-122"/>
                          <a:cs typeface="+mn-cs"/>
                        </a:rPr>
                        <a:t>不需要</a:t>
                      </a:r>
                    </a:p>
                  </a:txBody>
                  <a:tcPr marL="68580" marR="68580" marT="0" marB="0" anchor="ctr">
                    <a:solidFill>
                      <a:schemeClr val="accent5">
                        <a:lumMod val="40000"/>
                        <a:lumOff val="60000"/>
                      </a:schemeClr>
                    </a:solidFill>
                  </a:tcPr>
                </a:tc>
                <a:tc>
                  <a:txBody>
                    <a:bodyPr/>
                    <a:lstStyle/>
                    <a:p>
                      <a:pPr marL="0" algn="ctr" defTabSz="914400" rtl="0" eaLnBrk="1" latinLnBrk="0" hangingPunct="1">
                        <a:lnSpc>
                          <a:spcPct val="125000"/>
                        </a:lnSpc>
                        <a:spcAft>
                          <a:spcPts val="0"/>
                        </a:spcAft>
                      </a:pPr>
                      <a:r>
                        <a:rPr lang="zh-CN" sz="1600" b="0" kern="100" dirty="0">
                          <a:solidFill>
                            <a:schemeClr val="dk1"/>
                          </a:solidFill>
                          <a:effectLst/>
                          <a:latin typeface="微软雅黑" pitchFamily="34" charset="-122"/>
                          <a:ea typeface="微软雅黑" pitchFamily="34" charset="-122"/>
                          <a:cs typeface="+mn-cs"/>
                        </a:rPr>
                        <a:t>中</a:t>
                      </a:r>
                    </a:p>
                  </a:txBody>
                  <a:tcPr marL="68580" marR="68580" marT="0" marB="0" anchor="ctr">
                    <a:solidFill>
                      <a:schemeClr val="accent5">
                        <a:lumMod val="40000"/>
                        <a:lumOff val="60000"/>
                      </a:schemeClr>
                    </a:solidFill>
                  </a:tcPr>
                </a:tc>
                <a:tc>
                  <a:txBody>
                    <a:bodyPr/>
                    <a:lstStyle/>
                    <a:p>
                      <a:pPr marL="0" algn="ctr" defTabSz="914400" rtl="0" eaLnBrk="1" latinLnBrk="0" hangingPunct="1">
                        <a:lnSpc>
                          <a:spcPct val="125000"/>
                        </a:lnSpc>
                        <a:spcAft>
                          <a:spcPts val="0"/>
                        </a:spcAft>
                      </a:pPr>
                      <a:r>
                        <a:rPr lang="zh-CN" sz="1600" b="0" kern="100" dirty="0">
                          <a:solidFill>
                            <a:schemeClr val="dk1"/>
                          </a:solidFill>
                          <a:effectLst/>
                          <a:latin typeface="微软雅黑" pitchFamily="34" charset="-122"/>
                          <a:ea typeface="微软雅黑" pitchFamily="34" charset="-122"/>
                          <a:cs typeface="+mn-cs"/>
                        </a:rPr>
                        <a:t>低</a:t>
                      </a:r>
                    </a:p>
                  </a:txBody>
                  <a:tcPr marL="68580" marR="68580" marT="0" marB="0" anchor="ctr">
                    <a:solidFill>
                      <a:schemeClr val="accent5">
                        <a:lumMod val="40000"/>
                        <a:lumOff val="60000"/>
                      </a:schemeClr>
                    </a:solidFill>
                  </a:tcPr>
                </a:tc>
                <a:tc>
                  <a:txBody>
                    <a:bodyPr/>
                    <a:lstStyle/>
                    <a:p>
                      <a:pPr marL="0" algn="ctr" defTabSz="914400" rtl="0" eaLnBrk="1" latinLnBrk="0" hangingPunct="1">
                        <a:lnSpc>
                          <a:spcPct val="125000"/>
                        </a:lnSpc>
                        <a:spcAft>
                          <a:spcPts val="0"/>
                        </a:spcAft>
                      </a:pPr>
                      <a:r>
                        <a:rPr lang="zh-CN" sz="1600" b="0" kern="100" dirty="0">
                          <a:solidFill>
                            <a:schemeClr val="dk1"/>
                          </a:solidFill>
                          <a:effectLst/>
                          <a:latin typeface="微软雅黑" pitchFamily="34" charset="-122"/>
                          <a:ea typeface="微软雅黑" pitchFamily="34" charset="-122"/>
                          <a:cs typeface="+mn-cs"/>
                        </a:rPr>
                        <a:t>不支持</a:t>
                      </a:r>
                    </a:p>
                  </a:txBody>
                  <a:tcPr marL="68580" marR="68580" marT="0" marB="0" anchor="ctr">
                    <a:solidFill>
                      <a:schemeClr val="accent5">
                        <a:lumMod val="40000"/>
                        <a:lumOff val="60000"/>
                      </a:schemeClr>
                    </a:solidFill>
                  </a:tcPr>
                </a:tc>
                <a:tc>
                  <a:txBody>
                    <a:bodyPr/>
                    <a:lstStyle/>
                    <a:p>
                      <a:pPr marL="0" algn="ctr" defTabSz="914400" rtl="0" eaLnBrk="1" latinLnBrk="0" hangingPunct="1">
                        <a:lnSpc>
                          <a:spcPct val="125000"/>
                        </a:lnSpc>
                        <a:spcAft>
                          <a:spcPts val="0"/>
                        </a:spcAft>
                      </a:pPr>
                      <a:r>
                        <a:rPr lang="zh-CN" sz="1600" b="0" kern="100" dirty="0">
                          <a:solidFill>
                            <a:schemeClr val="dk1"/>
                          </a:solidFill>
                          <a:effectLst/>
                          <a:latin typeface="微软雅黑" pitchFamily="34" charset="-122"/>
                          <a:ea typeface="微软雅黑" pitchFamily="34" charset="-122"/>
                          <a:cs typeface="+mn-cs"/>
                        </a:rPr>
                        <a:t>中等</a:t>
                      </a:r>
                    </a:p>
                  </a:txBody>
                  <a:tcPr marL="68580" marR="68580" marT="0" marB="0" anchor="ctr">
                    <a:solidFill>
                      <a:schemeClr val="accent5">
                        <a:lumMod val="40000"/>
                        <a:lumOff val="60000"/>
                      </a:schemeClr>
                    </a:solidFill>
                  </a:tcPr>
                </a:tc>
                <a:tc>
                  <a:txBody>
                    <a:bodyPr/>
                    <a:lstStyle/>
                    <a:p>
                      <a:pPr marL="0" algn="ctr" defTabSz="914400" rtl="0" eaLnBrk="1" latinLnBrk="0" hangingPunct="1">
                        <a:lnSpc>
                          <a:spcPct val="125000"/>
                        </a:lnSpc>
                        <a:spcAft>
                          <a:spcPts val="0"/>
                        </a:spcAft>
                      </a:pPr>
                      <a:r>
                        <a:rPr lang="zh-CN" sz="1600" b="0" kern="100" dirty="0">
                          <a:solidFill>
                            <a:schemeClr val="dk1"/>
                          </a:solidFill>
                          <a:effectLst/>
                          <a:latin typeface="微软雅黑" pitchFamily="34" charset="-122"/>
                          <a:ea typeface="微软雅黑" pitchFamily="34" charset="-122"/>
                          <a:cs typeface="+mn-cs"/>
                        </a:rPr>
                        <a:t>高</a:t>
                      </a:r>
                    </a:p>
                  </a:txBody>
                  <a:tcPr marL="68580" marR="68580" marT="0" marB="0" anchor="ctr">
                    <a:solidFill>
                      <a:schemeClr val="accent5">
                        <a:lumMod val="40000"/>
                        <a:lumOff val="60000"/>
                      </a:schemeClr>
                    </a:solidFill>
                  </a:tcPr>
                </a:tc>
              </a:tr>
            </a:tbl>
          </a:graphicData>
        </a:graphic>
      </p:graphicFrame>
      <p:sp>
        <p:nvSpPr>
          <p:cNvPr id="5" name="TextBox 4"/>
          <p:cNvSpPr txBox="1"/>
          <p:nvPr/>
        </p:nvSpPr>
        <p:spPr>
          <a:xfrm>
            <a:off x="2267744" y="5373216"/>
            <a:ext cx="6480720" cy="769441"/>
          </a:xfrm>
          <a:prstGeom prst="rect">
            <a:avLst/>
          </a:prstGeom>
          <a:noFill/>
        </p:spPr>
        <p:txBody>
          <a:bodyPr wrap="square" rtlCol="0">
            <a:spAutoFit/>
          </a:bodyPr>
          <a:lstStyle/>
          <a:p>
            <a:r>
              <a:rPr lang="zh-CN" altLang="zh-CN" sz="2200" dirty="0" smtClean="0">
                <a:latin typeface="微软雅黑" pitchFamily="34" charset="-122"/>
                <a:ea typeface="微软雅黑" pitchFamily="34" charset="-122"/>
              </a:rPr>
              <a:t>通过</a:t>
            </a:r>
            <a:r>
              <a:rPr lang="zh-CN" altLang="zh-CN" sz="2200" dirty="0">
                <a:latin typeface="微软雅黑" pitchFamily="34" charset="-122"/>
                <a:ea typeface="微软雅黑" pitchFamily="34" charset="-122"/>
              </a:rPr>
              <a:t>该表</a:t>
            </a:r>
            <a:r>
              <a:rPr lang="zh-CN" altLang="zh-CN" sz="2200" dirty="0" smtClean="0">
                <a:latin typeface="微软雅黑" pitchFamily="34" charset="-122"/>
                <a:ea typeface="微软雅黑" pitchFamily="34" charset="-122"/>
              </a:rPr>
              <a:t>，</a:t>
            </a:r>
            <a:r>
              <a:rPr lang="zh-CN" altLang="en-US" sz="2200" dirty="0">
                <a:latin typeface="微软雅黑" pitchFamily="34" charset="-122"/>
                <a:ea typeface="微软雅黑" pitchFamily="34" charset="-122"/>
              </a:rPr>
              <a:t>不难</a:t>
            </a:r>
            <a:r>
              <a:rPr lang="zh-CN" altLang="zh-CN" sz="2200" dirty="0" smtClean="0">
                <a:latin typeface="微软雅黑" pitchFamily="34" charset="-122"/>
                <a:ea typeface="微软雅黑" pitchFamily="34" charset="-122"/>
              </a:rPr>
              <a:t>发现</a:t>
            </a:r>
            <a:r>
              <a:rPr lang="zh-CN" altLang="zh-CN" sz="2200" dirty="0">
                <a:latin typeface="微软雅黑" pitchFamily="34" charset="-122"/>
                <a:ea typeface="微软雅黑" pitchFamily="34" charset="-122"/>
              </a:rPr>
              <a:t>现有的解决方案或多或少都存在着一些无法克服的</a:t>
            </a:r>
            <a:r>
              <a:rPr lang="zh-CN" altLang="zh-CN" sz="2200" dirty="0" smtClean="0">
                <a:latin typeface="微软雅黑" pitchFamily="34" charset="-122"/>
                <a:ea typeface="微软雅黑" pitchFamily="34" charset="-122"/>
              </a:rPr>
              <a:t>缺陷</a:t>
            </a:r>
            <a:r>
              <a:rPr lang="zh-CN" altLang="en-US" sz="2200" dirty="0">
                <a:latin typeface="微软雅黑" pitchFamily="34" charset="-122"/>
                <a:ea typeface="微软雅黑" pitchFamily="34" charset="-122"/>
              </a:rPr>
              <a:t>。</a:t>
            </a:r>
          </a:p>
        </p:txBody>
      </p:sp>
      <p:sp>
        <p:nvSpPr>
          <p:cNvPr id="6" name="TextBox 5"/>
          <p:cNvSpPr txBox="1"/>
          <p:nvPr/>
        </p:nvSpPr>
        <p:spPr>
          <a:xfrm>
            <a:off x="-10128" y="1761778"/>
            <a:ext cx="1845824" cy="3801041"/>
          </a:xfrm>
          <a:prstGeom prst="rect">
            <a:avLst/>
          </a:prstGeom>
          <a:noFill/>
        </p:spPr>
        <p:txBody>
          <a:bodyPr wrap="square" rtlCol="0">
            <a:spAutoFit/>
          </a:bodyPr>
          <a:lstStyle/>
          <a:p>
            <a:pPr marL="285750"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项目</a:t>
            </a:r>
            <a:r>
              <a:rPr lang="zh-CN" altLang="en-US" sz="1600" dirty="0" smtClean="0">
                <a:solidFill>
                  <a:schemeClr val="tx1">
                    <a:lumMod val="65000"/>
                    <a:lumOff val="35000"/>
                  </a:schemeClr>
                </a:solidFill>
                <a:latin typeface="微软雅黑" pitchFamily="34" charset="-122"/>
                <a:ea typeface="微软雅黑" pitchFamily="34" charset="-122"/>
              </a:rPr>
              <a:t>意义</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700" dirty="0">
                <a:effectLst>
                  <a:outerShdw blurRad="38100" dist="38100" dir="2700000" algn="tl">
                    <a:srgbClr val="000000">
                      <a:alpha val="43137"/>
                    </a:srgbClr>
                  </a:outerShdw>
                </a:effectLst>
                <a:latin typeface="微软雅黑" pitchFamily="34" charset="-122"/>
                <a:ea typeface="微软雅黑" pitchFamily="34" charset="-122"/>
              </a:rPr>
              <a:t>技术</a:t>
            </a:r>
            <a:r>
              <a:rPr lang="zh-CN" altLang="en-US" sz="1700" dirty="0" smtClean="0">
                <a:effectLst>
                  <a:outerShdw blurRad="38100" dist="38100" dir="2700000" algn="tl">
                    <a:srgbClr val="000000">
                      <a:alpha val="43137"/>
                    </a:srgbClr>
                  </a:outerShdw>
                </a:effectLst>
                <a:latin typeface="微软雅黑" pitchFamily="34" charset="-122"/>
                <a:ea typeface="微软雅黑" pitchFamily="34" charset="-122"/>
              </a:rPr>
              <a:t>对比</a:t>
            </a:r>
            <a:endParaRPr lang="en-US" altLang="zh-CN" sz="1700" dirty="0" smtClean="0">
              <a:effectLst>
                <a:outerShdw blurRad="38100" dist="38100" dir="2700000" algn="tl">
                  <a:srgbClr val="000000">
                    <a:alpha val="43137"/>
                  </a:srgbClr>
                </a:outerShdw>
              </a:effectLst>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架构</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整体</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数据传递</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服务器</a:t>
            </a:r>
            <a:r>
              <a:rPr lang="zh-CN" altLang="en-US" sz="1600" dirty="0" smtClean="0">
                <a:solidFill>
                  <a:schemeClr val="tx1">
                    <a:lumMod val="65000"/>
                    <a:lumOff val="35000"/>
                  </a:schemeClr>
                </a:solidFill>
                <a:latin typeface="微软雅黑" pitchFamily="34" charset="-122"/>
                <a:ea typeface="微软雅黑" pitchFamily="34" charset="-122"/>
              </a:rPr>
              <a:t>端</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客户端</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缓存</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实现</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测试</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实施效果</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主</a:t>
            </a:r>
            <a:r>
              <a:rPr lang="zh-CN" altLang="en-US" sz="1600" dirty="0" smtClean="0">
                <a:solidFill>
                  <a:schemeClr val="tx1">
                    <a:lumMod val="65000"/>
                    <a:lumOff val="35000"/>
                  </a:schemeClr>
                </a:solidFill>
                <a:latin typeface="微软雅黑" pitchFamily="34" charset="-122"/>
                <a:ea typeface="微软雅黑" pitchFamily="34" charset="-122"/>
              </a:rPr>
              <a:t>界面</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多</a:t>
            </a:r>
            <a:r>
              <a:rPr lang="zh-CN" altLang="en-US" sz="1600" dirty="0" smtClean="0">
                <a:solidFill>
                  <a:schemeClr val="tx1">
                    <a:lumMod val="65000"/>
                    <a:lumOff val="35000"/>
                  </a:schemeClr>
                </a:solidFill>
                <a:latin typeface="微软雅黑" pitchFamily="34" charset="-122"/>
                <a:ea typeface="微软雅黑" pitchFamily="34" charset="-122"/>
              </a:rPr>
              <a:t>语言</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浏览</a:t>
            </a:r>
            <a:endParaRPr lang="en-US" altLang="zh-CN" sz="1600" dirty="0" smtClean="0">
              <a:solidFill>
                <a:schemeClr val="tx1">
                  <a:lumMod val="65000"/>
                  <a:lumOff val="35000"/>
                </a:schemeClr>
              </a:solidFill>
              <a:latin typeface="微软雅黑" pitchFamily="34" charset="-122"/>
              <a:ea typeface="微软雅黑" pitchFamily="34" charset="-122"/>
            </a:endParaRPr>
          </a:p>
          <a:p>
            <a:pPr marL="342900" indent="-34290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展望</a:t>
            </a:r>
            <a:endParaRPr lang="en-US" altLang="zh-CN" sz="1600" dirty="0" smtClean="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2735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整体 架构</a:t>
            </a:r>
            <a:endParaRPr lang="zh-CN" alt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内容占位符 5"/>
          <p:cNvGraphicFramePr>
            <a:graphicFrameLocks noGrp="1" noChangeAspect="1"/>
          </p:cNvGraphicFramePr>
          <p:nvPr>
            <p:ph idx="1"/>
            <p:extLst>
              <p:ext uri="{D42A27DB-BD31-4B8C-83A1-F6EECF244321}">
                <p14:modId xmlns:p14="http://schemas.microsoft.com/office/powerpoint/2010/main" val="3227441174"/>
              </p:ext>
            </p:extLst>
          </p:nvPr>
        </p:nvGraphicFramePr>
        <p:xfrm>
          <a:off x="2032332" y="1916832"/>
          <a:ext cx="6860148" cy="4941167"/>
        </p:xfrm>
        <a:graphic>
          <a:graphicData uri="http://schemas.openxmlformats.org/presentationml/2006/ole">
            <mc:AlternateContent xmlns:mc="http://schemas.openxmlformats.org/markup-compatibility/2006">
              <mc:Choice xmlns:v="urn:schemas-microsoft-com:vml" Requires="v">
                <p:oleObj spid="_x0000_s1101" name="Visio" r:id="rId3" imgW="6327432" imgH="4557138" progId="Visio.Drawing.11">
                  <p:embed/>
                </p:oleObj>
              </mc:Choice>
              <mc:Fallback>
                <p:oleObj name="Visio" r:id="rId3" imgW="6327432" imgH="4557138" progId="Visio.Drawing.11">
                  <p:embed/>
                  <p:pic>
                    <p:nvPicPr>
                      <p:cNvPr id="0" name="对象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332" y="1916832"/>
                        <a:ext cx="6860148" cy="4941167"/>
                      </a:xfrm>
                      <a:prstGeom prst="rect">
                        <a:avLst/>
                      </a:prstGeom>
                      <a:noFill/>
                      <a:ln>
                        <a:noFill/>
                      </a:ln>
                    </p:spPr>
                  </p:pic>
                </p:oleObj>
              </mc:Fallback>
            </mc:AlternateContent>
          </a:graphicData>
        </a:graphic>
      </p:graphicFrame>
      <p:sp>
        <p:nvSpPr>
          <p:cNvPr id="5" name="TextBox 4"/>
          <p:cNvSpPr txBox="1"/>
          <p:nvPr/>
        </p:nvSpPr>
        <p:spPr>
          <a:xfrm>
            <a:off x="-10128" y="1761778"/>
            <a:ext cx="1845824" cy="3816429"/>
          </a:xfrm>
          <a:prstGeom prst="rect">
            <a:avLst/>
          </a:prstGeom>
          <a:noFill/>
        </p:spPr>
        <p:txBody>
          <a:bodyPr wrap="square" rtlCol="0">
            <a:spAutoFit/>
          </a:bodyPr>
          <a:lstStyle/>
          <a:p>
            <a:pPr marL="285750"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项目</a:t>
            </a:r>
            <a:r>
              <a:rPr lang="zh-CN" altLang="en-US" sz="1600" dirty="0" smtClean="0">
                <a:solidFill>
                  <a:schemeClr val="tx1">
                    <a:lumMod val="65000"/>
                    <a:lumOff val="35000"/>
                  </a:schemeClr>
                </a:solidFill>
                <a:latin typeface="微软雅黑" pitchFamily="34" charset="-122"/>
                <a:ea typeface="微软雅黑" pitchFamily="34" charset="-122"/>
              </a:rPr>
              <a:t>意义</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技术</a:t>
            </a:r>
            <a:r>
              <a:rPr lang="zh-CN" altLang="en-US" sz="1600" dirty="0" smtClean="0">
                <a:solidFill>
                  <a:schemeClr val="tx1">
                    <a:lumMod val="65000"/>
                    <a:lumOff val="35000"/>
                  </a:schemeClr>
                </a:solidFill>
                <a:latin typeface="微软雅黑" pitchFamily="34" charset="-122"/>
                <a:ea typeface="微软雅黑" pitchFamily="34" charset="-122"/>
              </a:rPr>
              <a:t>对比</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700" dirty="0" smtClean="0">
                <a:effectLst>
                  <a:outerShdw blurRad="38100" dist="38100" dir="2700000" algn="tl">
                    <a:srgbClr val="000000">
                      <a:alpha val="43137"/>
                    </a:srgbClr>
                  </a:outerShdw>
                </a:effectLst>
                <a:latin typeface="微软雅黑" pitchFamily="34" charset="-122"/>
                <a:ea typeface="微软雅黑" pitchFamily="34" charset="-122"/>
              </a:rPr>
              <a:t>架构</a:t>
            </a:r>
            <a:endParaRPr lang="en-US" altLang="zh-CN" sz="1700" dirty="0" smtClean="0">
              <a:effectLst>
                <a:outerShdw blurRad="38100" dist="38100" dir="2700000" algn="tl">
                  <a:srgbClr val="000000">
                    <a:alpha val="43137"/>
                  </a:srgbClr>
                </a:outerShdw>
              </a:effectLst>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700" dirty="0" smtClean="0">
                <a:effectLst>
                  <a:outerShdw blurRad="38100" dist="38100" dir="2700000" algn="tl">
                    <a:srgbClr val="000000">
                      <a:alpha val="43137"/>
                    </a:srgbClr>
                  </a:outerShdw>
                </a:effectLst>
                <a:latin typeface="微软雅黑" pitchFamily="34" charset="-122"/>
                <a:ea typeface="微软雅黑" pitchFamily="34" charset="-122"/>
              </a:rPr>
              <a:t>整体</a:t>
            </a:r>
            <a:endParaRPr lang="en-US" altLang="zh-CN" sz="1700" dirty="0" smtClean="0">
              <a:effectLst>
                <a:outerShdw blurRad="38100" dist="38100" dir="2700000" algn="tl">
                  <a:srgbClr val="000000">
                    <a:alpha val="43137"/>
                  </a:srgbClr>
                </a:outerShdw>
              </a:effectLst>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数据传递</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服务器</a:t>
            </a:r>
            <a:r>
              <a:rPr lang="zh-CN" altLang="en-US" sz="1600" dirty="0" smtClean="0">
                <a:solidFill>
                  <a:schemeClr val="tx1">
                    <a:lumMod val="65000"/>
                    <a:lumOff val="35000"/>
                  </a:schemeClr>
                </a:solidFill>
                <a:latin typeface="微软雅黑" pitchFamily="34" charset="-122"/>
                <a:ea typeface="微软雅黑" pitchFamily="34" charset="-122"/>
              </a:rPr>
              <a:t>端</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客户端</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缓存</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实现</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测试</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实施效果</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主</a:t>
            </a:r>
            <a:r>
              <a:rPr lang="zh-CN" altLang="en-US" sz="1600" dirty="0" smtClean="0">
                <a:solidFill>
                  <a:schemeClr val="tx1">
                    <a:lumMod val="65000"/>
                    <a:lumOff val="35000"/>
                  </a:schemeClr>
                </a:solidFill>
                <a:latin typeface="微软雅黑" pitchFamily="34" charset="-122"/>
                <a:ea typeface="微软雅黑" pitchFamily="34" charset="-122"/>
              </a:rPr>
              <a:t>界面</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多</a:t>
            </a:r>
            <a:r>
              <a:rPr lang="zh-CN" altLang="en-US" sz="1600" dirty="0" smtClean="0">
                <a:solidFill>
                  <a:schemeClr val="tx1">
                    <a:lumMod val="65000"/>
                    <a:lumOff val="35000"/>
                  </a:schemeClr>
                </a:solidFill>
                <a:latin typeface="微软雅黑" pitchFamily="34" charset="-122"/>
                <a:ea typeface="微软雅黑" pitchFamily="34" charset="-122"/>
              </a:rPr>
              <a:t>语言</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浏览</a:t>
            </a:r>
            <a:endParaRPr lang="en-US" altLang="zh-CN" sz="1600" dirty="0" smtClean="0">
              <a:solidFill>
                <a:schemeClr val="tx1">
                  <a:lumMod val="65000"/>
                  <a:lumOff val="35000"/>
                </a:schemeClr>
              </a:solidFill>
              <a:latin typeface="微软雅黑" pitchFamily="34" charset="-122"/>
              <a:ea typeface="微软雅黑" pitchFamily="34" charset="-122"/>
            </a:endParaRPr>
          </a:p>
          <a:p>
            <a:pPr marL="342900" indent="-34290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展望</a:t>
            </a:r>
            <a:endParaRPr lang="en-US" altLang="zh-CN" sz="1600" dirty="0" smtClean="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94058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数据传递</a:t>
            </a:r>
            <a:r>
              <a:rPr lang="en-US" altLang="zh-CN" dirty="0"/>
              <a:t> </a:t>
            </a:r>
            <a:r>
              <a:rPr lang="zh-CN" altLang="en-US" dirty="0" smtClean="0"/>
              <a:t>架构</a:t>
            </a:r>
            <a:endParaRPr lang="zh-CN" altLang="en-US" dirty="0"/>
          </a:p>
        </p:txBody>
      </p:sp>
      <p:sp>
        <p:nvSpPr>
          <p:cNvPr id="7" name="TextBox 6"/>
          <p:cNvSpPr txBox="1"/>
          <p:nvPr/>
        </p:nvSpPr>
        <p:spPr>
          <a:xfrm>
            <a:off x="-10128" y="1761778"/>
            <a:ext cx="1845824" cy="3816429"/>
          </a:xfrm>
          <a:prstGeom prst="rect">
            <a:avLst/>
          </a:prstGeom>
          <a:noFill/>
        </p:spPr>
        <p:txBody>
          <a:bodyPr wrap="square" rtlCol="0">
            <a:spAutoFit/>
          </a:bodyPr>
          <a:lstStyle/>
          <a:p>
            <a:pPr marL="285750"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项目</a:t>
            </a:r>
            <a:r>
              <a:rPr lang="zh-CN" altLang="en-US" sz="1600" dirty="0" smtClean="0">
                <a:solidFill>
                  <a:schemeClr val="tx1">
                    <a:lumMod val="65000"/>
                    <a:lumOff val="35000"/>
                  </a:schemeClr>
                </a:solidFill>
                <a:latin typeface="微软雅黑" pitchFamily="34" charset="-122"/>
                <a:ea typeface="微软雅黑" pitchFamily="34" charset="-122"/>
              </a:rPr>
              <a:t>意义</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技术</a:t>
            </a:r>
            <a:r>
              <a:rPr lang="zh-CN" altLang="en-US" sz="1600" dirty="0" smtClean="0">
                <a:solidFill>
                  <a:schemeClr val="tx1">
                    <a:lumMod val="65000"/>
                    <a:lumOff val="35000"/>
                  </a:schemeClr>
                </a:solidFill>
                <a:latin typeface="微软雅黑" pitchFamily="34" charset="-122"/>
                <a:ea typeface="微软雅黑" pitchFamily="34" charset="-122"/>
              </a:rPr>
              <a:t>对比</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700" dirty="0" smtClean="0">
                <a:effectLst>
                  <a:outerShdw blurRad="38100" dist="38100" dir="2700000" algn="tl">
                    <a:srgbClr val="000000">
                      <a:alpha val="43137"/>
                    </a:srgbClr>
                  </a:outerShdw>
                </a:effectLst>
                <a:latin typeface="微软雅黑" pitchFamily="34" charset="-122"/>
                <a:ea typeface="微软雅黑" pitchFamily="34" charset="-122"/>
              </a:rPr>
              <a:t>架构</a:t>
            </a:r>
            <a:endParaRPr lang="en-US" altLang="zh-CN" sz="1700" dirty="0" smtClean="0">
              <a:effectLst>
                <a:outerShdw blurRad="38100" dist="38100" dir="2700000" algn="tl">
                  <a:srgbClr val="000000">
                    <a:alpha val="43137"/>
                  </a:srgbClr>
                </a:outerShdw>
              </a:effectLst>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整体</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700" dirty="0" smtClean="0">
                <a:effectLst>
                  <a:outerShdw blurRad="38100" dist="38100" dir="2700000" algn="tl">
                    <a:srgbClr val="000000">
                      <a:alpha val="43137"/>
                    </a:srgbClr>
                  </a:outerShdw>
                </a:effectLst>
                <a:latin typeface="微软雅黑" pitchFamily="34" charset="-122"/>
                <a:ea typeface="微软雅黑" pitchFamily="34" charset="-122"/>
              </a:rPr>
              <a:t>数据传递</a:t>
            </a:r>
            <a:endParaRPr lang="en-US" altLang="zh-CN" sz="1700" dirty="0" smtClean="0">
              <a:effectLst>
                <a:outerShdw blurRad="38100" dist="38100" dir="2700000" algn="tl">
                  <a:srgbClr val="000000">
                    <a:alpha val="43137"/>
                  </a:srgbClr>
                </a:outerShdw>
              </a:effectLst>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服务器</a:t>
            </a:r>
            <a:r>
              <a:rPr lang="zh-CN" altLang="en-US" sz="1600" dirty="0" smtClean="0">
                <a:solidFill>
                  <a:schemeClr val="tx1">
                    <a:lumMod val="65000"/>
                    <a:lumOff val="35000"/>
                  </a:schemeClr>
                </a:solidFill>
                <a:latin typeface="微软雅黑" pitchFamily="34" charset="-122"/>
                <a:ea typeface="微软雅黑" pitchFamily="34" charset="-122"/>
              </a:rPr>
              <a:t>端</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客户端</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缓存</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实现</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测试</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实施效果</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主</a:t>
            </a:r>
            <a:r>
              <a:rPr lang="zh-CN" altLang="en-US" sz="1600" dirty="0" smtClean="0">
                <a:solidFill>
                  <a:schemeClr val="tx1">
                    <a:lumMod val="65000"/>
                    <a:lumOff val="35000"/>
                  </a:schemeClr>
                </a:solidFill>
                <a:latin typeface="微软雅黑" pitchFamily="34" charset="-122"/>
                <a:ea typeface="微软雅黑" pitchFamily="34" charset="-122"/>
              </a:rPr>
              <a:t>界面</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多</a:t>
            </a:r>
            <a:r>
              <a:rPr lang="zh-CN" altLang="en-US" sz="1600" dirty="0" smtClean="0">
                <a:solidFill>
                  <a:schemeClr val="tx1">
                    <a:lumMod val="65000"/>
                    <a:lumOff val="35000"/>
                  </a:schemeClr>
                </a:solidFill>
                <a:latin typeface="微软雅黑" pitchFamily="34" charset="-122"/>
                <a:ea typeface="微软雅黑" pitchFamily="34" charset="-122"/>
              </a:rPr>
              <a:t>语言</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浏览</a:t>
            </a:r>
            <a:endParaRPr lang="en-US" altLang="zh-CN" sz="1600" dirty="0" smtClean="0">
              <a:solidFill>
                <a:schemeClr val="tx1">
                  <a:lumMod val="65000"/>
                  <a:lumOff val="35000"/>
                </a:schemeClr>
              </a:solidFill>
              <a:latin typeface="微软雅黑" pitchFamily="34" charset="-122"/>
              <a:ea typeface="微软雅黑" pitchFamily="34" charset="-122"/>
            </a:endParaRPr>
          </a:p>
          <a:p>
            <a:pPr marL="342900" indent="-34290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展望</a:t>
            </a:r>
            <a:endParaRPr lang="en-US" altLang="zh-CN" sz="1600" dirty="0" smtClean="0">
              <a:solidFill>
                <a:schemeClr val="tx1">
                  <a:lumMod val="65000"/>
                  <a:lumOff val="35000"/>
                </a:schemeClr>
              </a:solidFill>
              <a:latin typeface="微软雅黑" pitchFamily="34" charset="-122"/>
              <a:ea typeface="微软雅黑" pitchFamily="34" charset="-122"/>
            </a:endParaRPr>
          </a:p>
        </p:txBody>
      </p:sp>
      <p:pic>
        <p:nvPicPr>
          <p:cNvPr id="5123" name="Picture 3" descr="E:\毕业设计\Proxy over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330" y="1733303"/>
            <a:ext cx="7092166" cy="5080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58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服务器</a:t>
            </a:r>
            <a:r>
              <a:rPr lang="zh-CN" altLang="en-US" dirty="0" smtClean="0"/>
              <a:t>端 架构</a:t>
            </a:r>
            <a:endParaRPr lang="zh-CN" altLang="en-US" dirty="0"/>
          </a:p>
        </p:txBody>
      </p:sp>
      <p:sp>
        <p:nvSpPr>
          <p:cNvPr id="4" name="TextBox 3"/>
          <p:cNvSpPr txBox="1"/>
          <p:nvPr/>
        </p:nvSpPr>
        <p:spPr>
          <a:xfrm>
            <a:off x="-10128" y="1761778"/>
            <a:ext cx="1845824" cy="3816429"/>
          </a:xfrm>
          <a:prstGeom prst="rect">
            <a:avLst/>
          </a:prstGeom>
          <a:noFill/>
        </p:spPr>
        <p:txBody>
          <a:bodyPr wrap="square" rtlCol="0">
            <a:spAutoFit/>
          </a:bodyPr>
          <a:lstStyle/>
          <a:p>
            <a:pPr marL="285750"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项目</a:t>
            </a:r>
            <a:r>
              <a:rPr lang="zh-CN" altLang="en-US" sz="1600" dirty="0" smtClean="0">
                <a:solidFill>
                  <a:schemeClr val="tx1">
                    <a:lumMod val="65000"/>
                    <a:lumOff val="35000"/>
                  </a:schemeClr>
                </a:solidFill>
                <a:latin typeface="微软雅黑" pitchFamily="34" charset="-122"/>
                <a:ea typeface="微软雅黑" pitchFamily="34" charset="-122"/>
              </a:rPr>
              <a:t>意义</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技术</a:t>
            </a:r>
            <a:r>
              <a:rPr lang="zh-CN" altLang="en-US" sz="1600" dirty="0" smtClean="0">
                <a:solidFill>
                  <a:schemeClr val="tx1">
                    <a:lumMod val="65000"/>
                    <a:lumOff val="35000"/>
                  </a:schemeClr>
                </a:solidFill>
                <a:latin typeface="微软雅黑" pitchFamily="34" charset="-122"/>
                <a:ea typeface="微软雅黑" pitchFamily="34" charset="-122"/>
              </a:rPr>
              <a:t>对比</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700" dirty="0" smtClean="0">
                <a:latin typeface="微软雅黑" pitchFamily="34" charset="-122"/>
                <a:ea typeface="微软雅黑" pitchFamily="34" charset="-122"/>
              </a:rPr>
              <a:t>架构</a:t>
            </a:r>
            <a:endParaRPr lang="en-US" altLang="zh-CN" sz="1700" dirty="0" smtClean="0">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整体</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数据传递</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700" dirty="0">
                <a:effectLst>
                  <a:outerShdw blurRad="38100" dist="38100" dir="2700000" algn="tl">
                    <a:srgbClr val="000000">
                      <a:alpha val="43137"/>
                    </a:srgbClr>
                  </a:outerShdw>
                </a:effectLst>
                <a:latin typeface="微软雅黑" pitchFamily="34" charset="-122"/>
                <a:ea typeface="微软雅黑" pitchFamily="34" charset="-122"/>
              </a:rPr>
              <a:t>服务器</a:t>
            </a:r>
            <a:r>
              <a:rPr lang="zh-CN" altLang="en-US" sz="1700" dirty="0" smtClean="0">
                <a:effectLst>
                  <a:outerShdw blurRad="38100" dist="38100" dir="2700000" algn="tl">
                    <a:srgbClr val="000000">
                      <a:alpha val="43137"/>
                    </a:srgbClr>
                  </a:outerShdw>
                </a:effectLst>
                <a:latin typeface="微软雅黑" pitchFamily="34" charset="-122"/>
                <a:ea typeface="微软雅黑" pitchFamily="34" charset="-122"/>
              </a:rPr>
              <a:t>端</a:t>
            </a:r>
            <a:endParaRPr lang="en-US" altLang="zh-CN" sz="1700" dirty="0" smtClean="0">
              <a:effectLst>
                <a:outerShdw blurRad="38100" dist="38100" dir="2700000" algn="tl">
                  <a:srgbClr val="000000">
                    <a:alpha val="43137"/>
                  </a:srgbClr>
                </a:outerShdw>
              </a:effectLst>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客户端</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缓存</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实现</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测试</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实施效果</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主</a:t>
            </a:r>
            <a:r>
              <a:rPr lang="zh-CN" altLang="en-US" sz="1600" dirty="0" smtClean="0">
                <a:solidFill>
                  <a:schemeClr val="tx1">
                    <a:lumMod val="65000"/>
                    <a:lumOff val="35000"/>
                  </a:schemeClr>
                </a:solidFill>
                <a:latin typeface="微软雅黑" pitchFamily="34" charset="-122"/>
                <a:ea typeface="微软雅黑" pitchFamily="34" charset="-122"/>
              </a:rPr>
              <a:t>界面</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多</a:t>
            </a:r>
            <a:r>
              <a:rPr lang="zh-CN" altLang="en-US" sz="1600" dirty="0" smtClean="0">
                <a:solidFill>
                  <a:schemeClr val="tx1">
                    <a:lumMod val="65000"/>
                    <a:lumOff val="35000"/>
                  </a:schemeClr>
                </a:solidFill>
                <a:latin typeface="微软雅黑" pitchFamily="34" charset="-122"/>
                <a:ea typeface="微软雅黑" pitchFamily="34" charset="-122"/>
              </a:rPr>
              <a:t>语言</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浏览</a:t>
            </a:r>
            <a:endParaRPr lang="en-US" altLang="zh-CN" sz="1600" dirty="0" smtClean="0">
              <a:solidFill>
                <a:schemeClr val="tx1">
                  <a:lumMod val="65000"/>
                  <a:lumOff val="35000"/>
                </a:schemeClr>
              </a:solidFill>
              <a:latin typeface="微软雅黑" pitchFamily="34" charset="-122"/>
              <a:ea typeface="微软雅黑" pitchFamily="34" charset="-122"/>
            </a:endParaRPr>
          </a:p>
          <a:p>
            <a:pPr marL="342900" indent="-34290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展望</a:t>
            </a:r>
            <a:endParaRPr lang="en-US" altLang="zh-CN" sz="1600" dirty="0" smtClean="0">
              <a:solidFill>
                <a:schemeClr val="tx1">
                  <a:lumMod val="65000"/>
                  <a:lumOff val="35000"/>
                </a:schemeClr>
              </a:solidFill>
              <a:latin typeface="微软雅黑" pitchFamily="34" charset="-122"/>
              <a:ea typeface="微软雅黑" pitchFamily="34" charset="-122"/>
            </a:endParaRPr>
          </a:p>
        </p:txBody>
      </p:sp>
      <p:pic>
        <p:nvPicPr>
          <p:cNvPr id="3079" name="Picture 7" descr="E:\毕业设计\Proxy 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1741912"/>
            <a:ext cx="6480720" cy="5090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73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客户端 架构</a:t>
            </a:r>
            <a:endParaRPr lang="zh-CN" altLang="en-US" dirty="0"/>
          </a:p>
        </p:txBody>
      </p:sp>
      <p:sp>
        <p:nvSpPr>
          <p:cNvPr id="4" name="TextBox 3"/>
          <p:cNvSpPr txBox="1"/>
          <p:nvPr/>
        </p:nvSpPr>
        <p:spPr>
          <a:xfrm>
            <a:off x="-10128" y="1761778"/>
            <a:ext cx="1845824" cy="3831818"/>
          </a:xfrm>
          <a:prstGeom prst="rect">
            <a:avLst/>
          </a:prstGeom>
          <a:noFill/>
        </p:spPr>
        <p:txBody>
          <a:bodyPr wrap="square" rtlCol="0">
            <a:spAutoFit/>
          </a:bodyPr>
          <a:lstStyle/>
          <a:p>
            <a:pPr marL="285750"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项目</a:t>
            </a:r>
            <a:r>
              <a:rPr lang="zh-CN" altLang="en-US" sz="1600" dirty="0" smtClean="0">
                <a:solidFill>
                  <a:schemeClr val="tx1">
                    <a:lumMod val="65000"/>
                    <a:lumOff val="35000"/>
                  </a:schemeClr>
                </a:solidFill>
                <a:latin typeface="微软雅黑" pitchFamily="34" charset="-122"/>
                <a:ea typeface="微软雅黑" pitchFamily="34" charset="-122"/>
              </a:rPr>
              <a:t>意义</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技术</a:t>
            </a:r>
            <a:r>
              <a:rPr lang="zh-CN" altLang="en-US" sz="1600" dirty="0" smtClean="0">
                <a:solidFill>
                  <a:schemeClr val="tx1">
                    <a:lumMod val="65000"/>
                    <a:lumOff val="35000"/>
                  </a:schemeClr>
                </a:solidFill>
                <a:latin typeface="微软雅黑" pitchFamily="34" charset="-122"/>
                <a:ea typeface="微软雅黑" pitchFamily="34" charset="-122"/>
              </a:rPr>
              <a:t>对比</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700" dirty="0" smtClean="0">
                <a:effectLst>
                  <a:outerShdw blurRad="38100" dist="38100" dir="2700000" algn="tl">
                    <a:srgbClr val="000000">
                      <a:alpha val="43137"/>
                    </a:srgbClr>
                  </a:outerShdw>
                </a:effectLst>
                <a:latin typeface="微软雅黑" pitchFamily="34" charset="-122"/>
                <a:ea typeface="微软雅黑" pitchFamily="34" charset="-122"/>
              </a:rPr>
              <a:t>架构</a:t>
            </a:r>
            <a:endParaRPr lang="en-US" altLang="zh-CN" sz="1700" dirty="0" smtClean="0">
              <a:effectLst>
                <a:outerShdw blurRad="38100" dist="38100" dir="2700000" algn="tl">
                  <a:srgbClr val="000000">
                    <a:alpha val="43137"/>
                  </a:srgbClr>
                </a:outerShdw>
              </a:effectLst>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整体</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数据传递</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服务器</a:t>
            </a:r>
            <a:r>
              <a:rPr lang="zh-CN" altLang="en-US" sz="1600" dirty="0" smtClean="0">
                <a:solidFill>
                  <a:schemeClr val="tx1">
                    <a:lumMod val="65000"/>
                    <a:lumOff val="35000"/>
                  </a:schemeClr>
                </a:solidFill>
                <a:latin typeface="微软雅黑" pitchFamily="34" charset="-122"/>
                <a:ea typeface="微软雅黑" pitchFamily="34" charset="-122"/>
              </a:rPr>
              <a:t>端</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700" dirty="0" smtClean="0">
                <a:effectLst>
                  <a:outerShdw blurRad="38100" dist="38100" dir="2700000" algn="tl">
                    <a:srgbClr val="000000">
                      <a:alpha val="43137"/>
                    </a:srgbClr>
                  </a:outerShdw>
                </a:effectLst>
                <a:latin typeface="微软雅黑" pitchFamily="34" charset="-122"/>
                <a:ea typeface="微软雅黑" pitchFamily="34" charset="-122"/>
              </a:rPr>
              <a:t>客户端</a:t>
            </a:r>
            <a:endParaRPr lang="en-US" altLang="zh-CN" sz="1700" dirty="0" smtClean="0">
              <a:effectLst>
                <a:outerShdw blurRad="38100" dist="38100" dir="2700000" algn="tl">
                  <a:srgbClr val="000000">
                    <a:alpha val="43137"/>
                  </a:srgbClr>
                </a:outerShdw>
              </a:effectLst>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缓存</a:t>
            </a:r>
            <a:endParaRPr lang="en-US" altLang="zh-CN" sz="1600" dirty="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实现</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测试</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实施效果</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主</a:t>
            </a:r>
            <a:r>
              <a:rPr lang="zh-CN" altLang="en-US" sz="1600" dirty="0" smtClean="0">
                <a:solidFill>
                  <a:schemeClr val="tx1">
                    <a:lumMod val="65000"/>
                    <a:lumOff val="35000"/>
                  </a:schemeClr>
                </a:solidFill>
                <a:latin typeface="微软雅黑" pitchFamily="34" charset="-122"/>
                <a:ea typeface="微软雅黑" pitchFamily="34" charset="-122"/>
              </a:rPr>
              <a:t>界面</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多</a:t>
            </a:r>
            <a:r>
              <a:rPr lang="zh-CN" altLang="en-US" sz="1600" dirty="0" smtClean="0">
                <a:solidFill>
                  <a:schemeClr val="tx1">
                    <a:lumMod val="65000"/>
                    <a:lumOff val="35000"/>
                  </a:schemeClr>
                </a:solidFill>
                <a:latin typeface="微软雅黑" pitchFamily="34" charset="-122"/>
                <a:ea typeface="微软雅黑" pitchFamily="34" charset="-122"/>
              </a:rPr>
              <a:t>语言</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浏览</a:t>
            </a:r>
            <a:endParaRPr lang="en-US" altLang="zh-CN" sz="1600" dirty="0" smtClean="0">
              <a:solidFill>
                <a:schemeClr val="tx1">
                  <a:lumMod val="65000"/>
                  <a:lumOff val="35000"/>
                </a:schemeClr>
              </a:solidFill>
              <a:latin typeface="微软雅黑" pitchFamily="34" charset="-122"/>
              <a:ea typeface="微软雅黑" pitchFamily="34" charset="-122"/>
            </a:endParaRPr>
          </a:p>
          <a:p>
            <a:pPr marL="342900" indent="-34290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展望</a:t>
            </a:r>
            <a:endParaRPr lang="en-US" altLang="zh-CN" sz="1600" dirty="0" smtClean="0">
              <a:solidFill>
                <a:schemeClr val="tx1">
                  <a:lumMod val="65000"/>
                  <a:lumOff val="35000"/>
                </a:schemeClr>
              </a:solidFill>
              <a:latin typeface="微软雅黑" pitchFamily="34" charset="-122"/>
              <a:ea typeface="微软雅黑" pitchFamily="34" charset="-122"/>
            </a:endParaRPr>
          </a:p>
        </p:txBody>
      </p:sp>
      <p:pic>
        <p:nvPicPr>
          <p:cNvPr id="4100" name="Picture 4" descr="E:\毕业设计\Proxy Cli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1772817"/>
            <a:ext cx="5855182" cy="508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16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缓存 架构</a:t>
            </a:r>
            <a:endParaRPr lang="zh-CN" altLang="en-US" dirty="0"/>
          </a:p>
        </p:txBody>
      </p:sp>
      <p:sp>
        <p:nvSpPr>
          <p:cNvPr id="4" name="TextBox 3"/>
          <p:cNvSpPr txBox="1"/>
          <p:nvPr/>
        </p:nvSpPr>
        <p:spPr>
          <a:xfrm>
            <a:off x="-10128" y="1761778"/>
            <a:ext cx="1845824" cy="3831818"/>
          </a:xfrm>
          <a:prstGeom prst="rect">
            <a:avLst/>
          </a:prstGeom>
          <a:noFill/>
        </p:spPr>
        <p:txBody>
          <a:bodyPr wrap="square" rtlCol="0">
            <a:spAutoFit/>
          </a:bodyPr>
          <a:lstStyle/>
          <a:p>
            <a:pPr marL="285750"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项目</a:t>
            </a:r>
            <a:r>
              <a:rPr lang="zh-CN" altLang="en-US" sz="1600" dirty="0" smtClean="0">
                <a:solidFill>
                  <a:schemeClr val="tx1">
                    <a:lumMod val="65000"/>
                    <a:lumOff val="35000"/>
                  </a:schemeClr>
                </a:solidFill>
                <a:latin typeface="微软雅黑" pitchFamily="34" charset="-122"/>
                <a:ea typeface="微软雅黑" pitchFamily="34" charset="-122"/>
              </a:rPr>
              <a:t>意义</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技术</a:t>
            </a:r>
            <a:r>
              <a:rPr lang="zh-CN" altLang="en-US" sz="1600" dirty="0" smtClean="0">
                <a:solidFill>
                  <a:schemeClr val="tx1">
                    <a:lumMod val="65000"/>
                    <a:lumOff val="35000"/>
                  </a:schemeClr>
                </a:solidFill>
                <a:latin typeface="微软雅黑" pitchFamily="34" charset="-122"/>
                <a:ea typeface="微软雅黑" pitchFamily="34" charset="-122"/>
              </a:rPr>
              <a:t>对比</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700" dirty="0" smtClean="0">
                <a:effectLst>
                  <a:outerShdw blurRad="38100" dist="38100" dir="2700000" algn="tl">
                    <a:srgbClr val="000000">
                      <a:alpha val="43137"/>
                    </a:srgbClr>
                  </a:outerShdw>
                </a:effectLst>
                <a:latin typeface="微软雅黑" pitchFamily="34" charset="-122"/>
                <a:ea typeface="微软雅黑" pitchFamily="34" charset="-122"/>
              </a:rPr>
              <a:t>架构</a:t>
            </a:r>
            <a:endParaRPr lang="en-US" altLang="zh-CN" sz="1700" dirty="0" smtClean="0">
              <a:effectLst>
                <a:outerShdw blurRad="38100" dist="38100" dir="2700000" algn="tl">
                  <a:srgbClr val="000000">
                    <a:alpha val="43137"/>
                  </a:srgbClr>
                </a:outerShdw>
              </a:effectLst>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整体</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数据传递</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服务器</a:t>
            </a:r>
            <a:r>
              <a:rPr lang="zh-CN" altLang="en-US" sz="1600" dirty="0" smtClean="0">
                <a:solidFill>
                  <a:schemeClr val="tx1">
                    <a:lumMod val="65000"/>
                    <a:lumOff val="35000"/>
                  </a:schemeClr>
                </a:solidFill>
                <a:latin typeface="微软雅黑" pitchFamily="34" charset="-122"/>
                <a:ea typeface="微软雅黑" pitchFamily="34" charset="-122"/>
              </a:rPr>
              <a:t>端</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客户端</a:t>
            </a:r>
            <a:endParaRPr lang="en-US" altLang="zh-CN" sz="1600" dirty="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700" dirty="0">
                <a:effectLst>
                  <a:outerShdw blurRad="38100" dist="38100" dir="2700000" algn="tl">
                    <a:srgbClr val="000000">
                      <a:alpha val="43137"/>
                    </a:srgbClr>
                  </a:outerShdw>
                </a:effectLst>
                <a:latin typeface="微软雅黑" pitchFamily="34" charset="-122"/>
                <a:ea typeface="微软雅黑" pitchFamily="34" charset="-122"/>
              </a:rPr>
              <a:t>缓存</a:t>
            </a:r>
            <a:endParaRPr lang="en-US" altLang="zh-CN" sz="1700" dirty="0">
              <a:effectLst>
                <a:outerShdw blurRad="38100" dist="38100" dir="2700000" algn="tl">
                  <a:srgbClr val="000000">
                    <a:alpha val="43137"/>
                  </a:srgbClr>
                </a:outerShdw>
              </a:effectLst>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实现</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测试</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实施效果</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主</a:t>
            </a:r>
            <a:r>
              <a:rPr lang="zh-CN" altLang="en-US" sz="1600" dirty="0" smtClean="0">
                <a:solidFill>
                  <a:schemeClr val="tx1">
                    <a:lumMod val="65000"/>
                    <a:lumOff val="35000"/>
                  </a:schemeClr>
                </a:solidFill>
                <a:latin typeface="微软雅黑" pitchFamily="34" charset="-122"/>
                <a:ea typeface="微软雅黑" pitchFamily="34" charset="-122"/>
              </a:rPr>
              <a:t>界面</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多</a:t>
            </a:r>
            <a:r>
              <a:rPr lang="zh-CN" altLang="en-US" sz="1600" dirty="0" smtClean="0">
                <a:solidFill>
                  <a:schemeClr val="tx1">
                    <a:lumMod val="65000"/>
                    <a:lumOff val="35000"/>
                  </a:schemeClr>
                </a:solidFill>
                <a:latin typeface="微软雅黑" pitchFamily="34" charset="-122"/>
                <a:ea typeface="微软雅黑" pitchFamily="34" charset="-122"/>
              </a:rPr>
              <a:t>语言</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浏览</a:t>
            </a:r>
            <a:endParaRPr lang="en-US" altLang="zh-CN" sz="1600" dirty="0" smtClean="0">
              <a:solidFill>
                <a:schemeClr val="tx1">
                  <a:lumMod val="65000"/>
                  <a:lumOff val="35000"/>
                </a:schemeClr>
              </a:solidFill>
              <a:latin typeface="微软雅黑" pitchFamily="34" charset="-122"/>
              <a:ea typeface="微软雅黑" pitchFamily="34" charset="-122"/>
            </a:endParaRPr>
          </a:p>
          <a:p>
            <a:pPr marL="342900" indent="-34290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展望</a:t>
            </a:r>
            <a:endParaRPr lang="en-US" altLang="zh-CN" sz="1600" dirty="0" smtClean="0">
              <a:solidFill>
                <a:schemeClr val="tx1">
                  <a:lumMod val="65000"/>
                  <a:lumOff val="35000"/>
                </a:schemeClr>
              </a:solidFill>
              <a:latin typeface="微软雅黑" pitchFamily="34" charset="-122"/>
              <a:ea typeface="微软雅黑" pitchFamily="34" charset="-122"/>
            </a:endParaRPr>
          </a:p>
        </p:txBody>
      </p:sp>
      <p:pic>
        <p:nvPicPr>
          <p:cNvPr id="6148" name="Picture 4" descr="E:\毕业设计\Cache原理图.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1976891"/>
            <a:ext cx="5328592" cy="4620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85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实现</a:t>
            </a:r>
            <a:endParaRPr lang="zh-CN" altLang="en-US" dirty="0"/>
          </a:p>
        </p:txBody>
      </p:sp>
      <p:sp>
        <p:nvSpPr>
          <p:cNvPr id="3" name="内容占位符 2"/>
          <p:cNvSpPr>
            <a:spLocks noGrp="1"/>
          </p:cNvSpPr>
          <p:nvPr>
            <p:ph idx="1"/>
          </p:nvPr>
        </p:nvSpPr>
        <p:spPr>
          <a:xfrm>
            <a:off x="1835696" y="1916832"/>
            <a:ext cx="3456384" cy="5040560"/>
          </a:xfrm>
        </p:spPr>
        <p:txBody>
          <a:bodyPr>
            <a:normAutofit fontScale="92500" lnSpcReduction="20000"/>
          </a:bodyPr>
          <a:lstStyle/>
          <a:p>
            <a:r>
              <a:rPr lang="zh-CN" altLang="en-US" dirty="0" smtClean="0">
                <a:latin typeface="微软雅黑" pitchFamily="34" charset="-122"/>
                <a:ea typeface="微软雅黑" pitchFamily="34" charset="-122"/>
              </a:rPr>
              <a:t>功能性</a:t>
            </a:r>
            <a:endParaRPr lang="en-US" altLang="zh-CN" dirty="0" smtClean="0">
              <a:latin typeface="微软雅黑" pitchFamily="34" charset="-122"/>
              <a:ea typeface="微软雅黑" pitchFamily="34" charset="-122"/>
            </a:endParaRPr>
          </a:p>
          <a:p>
            <a:pPr lvl="1"/>
            <a:r>
              <a:rPr lang="zh-CN" altLang="zh-CN" dirty="0">
                <a:latin typeface="微软雅黑" pitchFamily="34" charset="-122"/>
                <a:ea typeface="微软雅黑" pitchFamily="34" charset="-122"/>
              </a:rPr>
              <a:t>数据持久</a:t>
            </a:r>
            <a:r>
              <a:rPr lang="zh-CN" altLang="zh-CN" dirty="0" smtClean="0">
                <a:latin typeface="微软雅黑" pitchFamily="34" charset="-122"/>
                <a:ea typeface="微软雅黑" pitchFamily="34" charset="-122"/>
              </a:rPr>
              <a:t>化</a:t>
            </a:r>
            <a:endParaRPr lang="en-US" altLang="zh-CN" dirty="0" smtClean="0">
              <a:latin typeface="微软雅黑" pitchFamily="34" charset="-122"/>
              <a:ea typeface="微软雅黑" pitchFamily="34" charset="-122"/>
            </a:endParaRPr>
          </a:p>
          <a:p>
            <a:pPr lvl="1"/>
            <a:r>
              <a:rPr lang="zh-CN" altLang="zh-CN" dirty="0" smtClean="0">
                <a:latin typeface="微软雅黑" pitchFamily="34" charset="-122"/>
                <a:ea typeface="微软雅黑" pitchFamily="34" charset="-122"/>
              </a:rPr>
              <a:t>管理</a:t>
            </a:r>
            <a:r>
              <a:rPr lang="zh-CN" altLang="zh-CN" dirty="0">
                <a:latin typeface="微软雅黑" pitchFamily="34" charset="-122"/>
                <a:ea typeface="微软雅黑" pitchFamily="34" charset="-122"/>
              </a:rPr>
              <a:t>业务</a:t>
            </a:r>
            <a:r>
              <a:rPr lang="zh-CN" altLang="zh-CN" dirty="0" smtClean="0">
                <a:latin typeface="微软雅黑" pitchFamily="34" charset="-122"/>
                <a:ea typeface="微软雅黑" pitchFamily="34" charset="-122"/>
              </a:rPr>
              <a:t>逻辑</a:t>
            </a:r>
            <a:endParaRPr lang="en-US" altLang="zh-CN" dirty="0" smtClean="0">
              <a:latin typeface="微软雅黑" pitchFamily="34" charset="-122"/>
              <a:ea typeface="微软雅黑" pitchFamily="34" charset="-122"/>
            </a:endParaRPr>
          </a:p>
          <a:p>
            <a:pPr lvl="1"/>
            <a:r>
              <a:rPr lang="zh-CN" altLang="zh-CN" dirty="0" smtClean="0">
                <a:latin typeface="微软雅黑" pitchFamily="34" charset="-122"/>
                <a:ea typeface="微软雅黑" pitchFamily="34" charset="-122"/>
              </a:rPr>
              <a:t>反向</a:t>
            </a:r>
            <a:r>
              <a:rPr lang="zh-CN" altLang="zh-CN" dirty="0">
                <a:latin typeface="微软雅黑" pitchFamily="34" charset="-122"/>
                <a:ea typeface="微软雅黑" pitchFamily="34" charset="-122"/>
              </a:rPr>
              <a:t>代理</a:t>
            </a:r>
            <a:r>
              <a:rPr lang="zh-CN" altLang="zh-CN" dirty="0" smtClean="0">
                <a:latin typeface="微软雅黑" pitchFamily="34" charset="-122"/>
                <a:ea typeface="微软雅黑" pitchFamily="34" charset="-122"/>
              </a:rPr>
              <a:t>机制</a:t>
            </a:r>
            <a:endParaRPr lang="en-US" altLang="zh-CN" dirty="0" smtClean="0">
              <a:latin typeface="微软雅黑" pitchFamily="34" charset="-122"/>
              <a:ea typeface="微软雅黑" pitchFamily="34" charset="-122"/>
            </a:endParaRPr>
          </a:p>
          <a:p>
            <a:pPr lvl="1"/>
            <a:r>
              <a:rPr lang="zh-CN" altLang="zh-CN" dirty="0" smtClean="0">
                <a:latin typeface="微软雅黑" pitchFamily="34" charset="-122"/>
                <a:ea typeface="微软雅黑" pitchFamily="34" charset="-122"/>
              </a:rPr>
              <a:t>工具类</a:t>
            </a:r>
            <a:endParaRPr lang="en-US" altLang="zh-CN" dirty="0" smtClean="0">
              <a:latin typeface="微软雅黑" pitchFamily="34" charset="-122"/>
              <a:ea typeface="微软雅黑" pitchFamily="34" charset="-122"/>
            </a:endParaRPr>
          </a:p>
          <a:p>
            <a:pPr lvl="1"/>
            <a:r>
              <a:rPr lang="zh-CN" altLang="zh-CN" dirty="0" smtClean="0">
                <a:latin typeface="微软雅黑" pitchFamily="34" charset="-122"/>
                <a:ea typeface="微软雅黑" pitchFamily="34" charset="-122"/>
              </a:rPr>
              <a:t>广告</a:t>
            </a:r>
            <a:r>
              <a:rPr lang="zh-CN" altLang="zh-CN" dirty="0">
                <a:latin typeface="微软雅黑" pitchFamily="34" charset="-122"/>
                <a:ea typeface="微软雅黑" pitchFamily="34" charset="-122"/>
              </a:rPr>
              <a:t>插入及</a:t>
            </a:r>
            <a:r>
              <a:rPr lang="zh-CN" altLang="zh-CN" dirty="0" smtClean="0">
                <a:latin typeface="微软雅黑" pitchFamily="34" charset="-122"/>
                <a:ea typeface="微软雅黑" pitchFamily="34" charset="-122"/>
              </a:rPr>
              <a:t>链接修复</a:t>
            </a:r>
            <a:endParaRPr lang="en-US" altLang="zh-CN" dirty="0" smtClean="0">
              <a:latin typeface="微软雅黑" pitchFamily="34" charset="-122"/>
              <a:ea typeface="微软雅黑" pitchFamily="34" charset="-122"/>
            </a:endParaRPr>
          </a:p>
          <a:p>
            <a:pPr lvl="1"/>
            <a:r>
              <a:rPr lang="en-US" altLang="zh-CN" dirty="0" smtClean="0">
                <a:latin typeface="微软雅黑" pitchFamily="34" charset="-122"/>
                <a:ea typeface="微软雅黑" pitchFamily="34" charset="-122"/>
              </a:rPr>
              <a:t>Remote </a:t>
            </a:r>
            <a:r>
              <a:rPr lang="en-US" altLang="zh-CN" dirty="0">
                <a:latin typeface="微软雅黑" pitchFamily="34" charset="-122"/>
                <a:ea typeface="微软雅黑" pitchFamily="34" charset="-122"/>
              </a:rPr>
              <a:t>Object</a:t>
            </a:r>
            <a:r>
              <a:rPr lang="zh-CN" altLang="zh-CN" dirty="0" smtClean="0">
                <a:latin typeface="微软雅黑" pitchFamily="34" charset="-122"/>
                <a:ea typeface="微软雅黑" pitchFamily="34" charset="-122"/>
              </a:rPr>
              <a:t>封装</a:t>
            </a:r>
            <a:endParaRPr lang="en-US" altLang="zh-CN" dirty="0" smtClean="0">
              <a:latin typeface="微软雅黑" pitchFamily="34" charset="-122"/>
              <a:ea typeface="微软雅黑" pitchFamily="34" charset="-122"/>
            </a:endParaRPr>
          </a:p>
          <a:p>
            <a:pPr lvl="1"/>
            <a:r>
              <a:rPr lang="zh-CN" altLang="zh-CN" dirty="0" smtClean="0">
                <a:latin typeface="微软雅黑" pitchFamily="34" charset="-122"/>
                <a:ea typeface="微软雅黑" pitchFamily="34" charset="-122"/>
              </a:rPr>
              <a:t>用户</a:t>
            </a:r>
            <a:r>
              <a:rPr lang="zh-CN" altLang="zh-CN" dirty="0">
                <a:latin typeface="微软雅黑" pitchFamily="34" charset="-122"/>
                <a:ea typeface="微软雅黑" pitchFamily="34" charset="-122"/>
              </a:rPr>
              <a:t>界面多</a:t>
            </a:r>
            <a:r>
              <a:rPr lang="zh-CN" altLang="zh-CN" dirty="0" smtClean="0">
                <a:latin typeface="微软雅黑" pitchFamily="34" charset="-122"/>
                <a:ea typeface="微软雅黑" pitchFamily="34" charset="-122"/>
              </a:rPr>
              <a:t>语言</a:t>
            </a:r>
            <a:endParaRPr lang="en-US" altLang="zh-CN" dirty="0" smtClean="0">
              <a:latin typeface="微软雅黑" pitchFamily="34" charset="-122"/>
              <a:ea typeface="微软雅黑" pitchFamily="34" charset="-122"/>
            </a:endParaRPr>
          </a:p>
          <a:p>
            <a:pPr lvl="1"/>
            <a:r>
              <a:rPr lang="en-US" altLang="zh-CN" dirty="0" smtClean="0">
                <a:latin typeface="微软雅黑" pitchFamily="34" charset="-122"/>
                <a:ea typeface="微软雅黑" pitchFamily="34" charset="-122"/>
              </a:rPr>
              <a:t>Flex</a:t>
            </a:r>
            <a:r>
              <a:rPr lang="zh-CN" altLang="zh-CN" dirty="0">
                <a:latin typeface="微软雅黑" pitchFamily="34" charset="-122"/>
                <a:ea typeface="微软雅黑" pitchFamily="34" charset="-122"/>
              </a:rPr>
              <a:t>右键</a:t>
            </a:r>
            <a:r>
              <a:rPr lang="zh-CN" altLang="zh-CN" dirty="0" smtClean="0">
                <a:latin typeface="微软雅黑" pitchFamily="34" charset="-122"/>
                <a:ea typeface="微软雅黑" pitchFamily="34" charset="-122"/>
              </a:rPr>
              <a:t>菜单</a:t>
            </a:r>
            <a:endParaRPr lang="en-US" altLang="zh-CN" dirty="0" smtClean="0">
              <a:latin typeface="微软雅黑" pitchFamily="34" charset="-122"/>
              <a:ea typeface="微软雅黑" pitchFamily="34" charset="-122"/>
            </a:endParaRPr>
          </a:p>
          <a:p>
            <a:pPr lvl="1"/>
            <a:r>
              <a:rPr lang="zh-CN" altLang="zh-CN" dirty="0" smtClean="0">
                <a:latin typeface="微软雅黑" pitchFamily="34" charset="-122"/>
                <a:ea typeface="微软雅黑" pitchFamily="34" charset="-122"/>
              </a:rPr>
              <a:t>通信协议</a:t>
            </a:r>
            <a:endParaRPr lang="en-US" altLang="zh-CN" dirty="0">
              <a:latin typeface="微软雅黑" pitchFamily="34" charset="-122"/>
              <a:ea typeface="微软雅黑" pitchFamily="34" charset="-122"/>
            </a:endParaRPr>
          </a:p>
          <a:p>
            <a:pPr lvl="1"/>
            <a:r>
              <a:rPr lang="en-US" altLang="zh-CN" dirty="0" smtClean="0">
                <a:latin typeface="微软雅黑" pitchFamily="34" charset="-122"/>
                <a:ea typeface="微软雅黑" pitchFamily="34" charset="-122"/>
              </a:rPr>
              <a:t>…</a:t>
            </a:r>
          </a:p>
        </p:txBody>
      </p:sp>
      <p:sp>
        <p:nvSpPr>
          <p:cNvPr id="4" name="内容占位符 2"/>
          <p:cNvSpPr txBox="1">
            <a:spLocks/>
          </p:cNvSpPr>
          <p:nvPr/>
        </p:nvSpPr>
        <p:spPr>
          <a:xfrm>
            <a:off x="5940152" y="1916832"/>
            <a:ext cx="3096344" cy="3161806"/>
          </a:xfrm>
          <a:prstGeom prst="rect">
            <a:avLst/>
          </a:prstGeom>
        </p:spPr>
        <p:txBody>
          <a:bodyPr vert="horz" lIns="91440" tIns="45720" rIns="91440" bIns="45720" rtlCol="0">
            <a:normAutofit fontScale="92500" lnSpcReduction="20000"/>
          </a:bodyPr>
          <a:lstStyle>
            <a:lvl1pPr marL="457200" indent="-457200" algn="l" defTabSz="914400" rtl="0"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800"/>
              </a:spcBef>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200"/>
              </a:spcBef>
              <a:buClr>
                <a:schemeClr val="accent3"/>
              </a:buClr>
              <a:buSzPct val="8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200"/>
              </a:spcBef>
              <a:buClr>
                <a:schemeClr val="accent4"/>
              </a:buClr>
              <a:buSzPct val="80000"/>
              <a:buFont typeface="Wingdings" pitchFamily="2" charset="2"/>
              <a:buChar char=""/>
              <a:defRPr sz="1600" kern="1200">
                <a:solidFill>
                  <a:schemeClr val="tx1"/>
                </a:solidFill>
                <a:latin typeface="+mn-lt"/>
                <a:ea typeface="+mn-ea"/>
                <a:cs typeface="+mn-cs"/>
              </a:defRPr>
            </a:lvl4pPr>
            <a:lvl5pPr marL="2286000" indent="-457200" algn="l" defTabSz="914400" rtl="0" eaLnBrk="1" latinLnBrk="0" hangingPunct="1">
              <a:spcBef>
                <a:spcPts val="1200"/>
              </a:spcBef>
              <a:buClr>
                <a:schemeClr val="accent5"/>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a:lstStyle>
          <a:p>
            <a:r>
              <a:rPr lang="zh-CN" altLang="en-US" dirty="0" smtClean="0">
                <a:latin typeface="微软雅黑" pitchFamily="34" charset="-122"/>
                <a:ea typeface="微软雅黑" pitchFamily="34" charset="-122"/>
              </a:rPr>
              <a:t>非功能性</a:t>
            </a:r>
            <a:endParaRPr lang="en-US" altLang="zh-CN" dirty="0" smtClean="0">
              <a:latin typeface="微软雅黑" pitchFamily="34" charset="-122"/>
              <a:ea typeface="微软雅黑" pitchFamily="34" charset="-122"/>
            </a:endParaRPr>
          </a:p>
          <a:p>
            <a:pPr lvl="1"/>
            <a:r>
              <a:rPr lang="zh-CN" altLang="zh-CN" dirty="0" smtClean="0">
                <a:latin typeface="微软雅黑" pitchFamily="34" charset="-122"/>
                <a:ea typeface="微软雅黑" pitchFamily="34" charset="-122"/>
              </a:rPr>
              <a:t>异步化</a:t>
            </a:r>
            <a:endParaRPr lang="en-US" altLang="zh-CN" dirty="0">
              <a:latin typeface="微软雅黑" pitchFamily="34" charset="-122"/>
              <a:ea typeface="微软雅黑" pitchFamily="34" charset="-122"/>
            </a:endParaRPr>
          </a:p>
          <a:p>
            <a:pPr lvl="1"/>
            <a:r>
              <a:rPr lang="zh-CN" altLang="zh-CN" dirty="0" smtClean="0">
                <a:latin typeface="微软雅黑" pitchFamily="34" charset="-122"/>
                <a:ea typeface="微软雅黑" pitchFamily="34" charset="-122"/>
              </a:rPr>
              <a:t>缓存机制</a:t>
            </a:r>
            <a:endParaRPr lang="en-US" altLang="zh-CN" dirty="0" smtClean="0">
              <a:latin typeface="微软雅黑" pitchFamily="34" charset="-122"/>
              <a:ea typeface="微软雅黑" pitchFamily="34" charset="-122"/>
            </a:endParaRPr>
          </a:p>
          <a:p>
            <a:pPr lvl="1"/>
            <a:r>
              <a:rPr lang="en-US" altLang="zh-CN" dirty="0" smtClean="0">
                <a:latin typeface="微软雅黑" pitchFamily="34" charset="-122"/>
                <a:ea typeface="微软雅黑" pitchFamily="34" charset="-122"/>
              </a:rPr>
              <a:t>Java</a:t>
            </a:r>
            <a:r>
              <a:rPr lang="zh-CN" altLang="zh-CN" dirty="0" smtClean="0">
                <a:latin typeface="微软雅黑" pitchFamily="34" charset="-122"/>
                <a:ea typeface="微软雅黑" pitchFamily="34" charset="-122"/>
              </a:rPr>
              <a:t>事件封装</a:t>
            </a:r>
            <a:endParaRPr lang="en-US" altLang="zh-CN" dirty="0" smtClean="0">
              <a:latin typeface="微软雅黑" pitchFamily="34" charset="-122"/>
              <a:ea typeface="微软雅黑" pitchFamily="34" charset="-122"/>
            </a:endParaRPr>
          </a:p>
          <a:p>
            <a:pPr lvl="1"/>
            <a:r>
              <a:rPr lang="zh-CN" altLang="zh-CN" dirty="0" smtClean="0">
                <a:latin typeface="微软雅黑" pitchFamily="34" charset="-122"/>
                <a:ea typeface="微软雅黑" pitchFamily="34" charset="-122"/>
              </a:rPr>
              <a:t>稳定性</a:t>
            </a:r>
            <a:endParaRPr lang="en-US" altLang="zh-CN" dirty="0" smtClean="0">
              <a:latin typeface="微软雅黑" pitchFamily="34" charset="-122"/>
              <a:ea typeface="微软雅黑" pitchFamily="34" charset="-122"/>
            </a:endParaRPr>
          </a:p>
          <a:p>
            <a:pPr lvl="1"/>
            <a:r>
              <a:rPr lang="zh-CN" altLang="zh-CN" dirty="0" smtClean="0">
                <a:latin typeface="微软雅黑" pitchFamily="34" charset="-122"/>
                <a:ea typeface="微软雅黑" pitchFamily="34" charset="-122"/>
              </a:rPr>
              <a:t>性能</a:t>
            </a:r>
            <a:r>
              <a:rPr lang="zh-CN" altLang="zh-CN" dirty="0">
                <a:latin typeface="微软雅黑" pitchFamily="34" charset="-122"/>
                <a:ea typeface="微软雅黑" pitchFamily="34" charset="-122"/>
              </a:rPr>
              <a:t>调</a:t>
            </a:r>
            <a:r>
              <a:rPr lang="zh-CN" altLang="zh-CN" dirty="0" smtClean="0">
                <a:latin typeface="微软雅黑" pitchFamily="34" charset="-122"/>
                <a:ea typeface="微软雅黑" pitchFamily="34" charset="-122"/>
              </a:rPr>
              <a:t>优</a:t>
            </a:r>
            <a:endParaRPr lang="en-US" altLang="zh-CN" dirty="0" smtClean="0">
              <a:latin typeface="微软雅黑" pitchFamily="34" charset="-122"/>
              <a:ea typeface="微软雅黑" pitchFamily="34" charset="-122"/>
            </a:endParaRPr>
          </a:p>
          <a:p>
            <a:pPr lvl="1"/>
            <a:r>
              <a:rPr lang="en-US" altLang="zh-CN" dirty="0" smtClean="0">
                <a:latin typeface="微软雅黑" pitchFamily="34" charset="-122"/>
                <a:ea typeface="微软雅黑" pitchFamily="34" charset="-122"/>
              </a:rPr>
              <a:t>…</a:t>
            </a:r>
          </a:p>
        </p:txBody>
      </p:sp>
      <p:cxnSp>
        <p:nvCxnSpPr>
          <p:cNvPr id="6" name="直接连接符 5"/>
          <p:cNvCxnSpPr/>
          <p:nvPr/>
        </p:nvCxnSpPr>
        <p:spPr>
          <a:xfrm>
            <a:off x="5652120" y="1916832"/>
            <a:ext cx="0" cy="4824536"/>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128" y="1761778"/>
            <a:ext cx="1845824" cy="3801041"/>
          </a:xfrm>
          <a:prstGeom prst="rect">
            <a:avLst/>
          </a:prstGeom>
          <a:noFill/>
        </p:spPr>
        <p:txBody>
          <a:bodyPr wrap="square" rtlCol="0">
            <a:spAutoFit/>
          </a:bodyPr>
          <a:lstStyle/>
          <a:p>
            <a:pPr marL="285750"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项目</a:t>
            </a:r>
            <a:r>
              <a:rPr lang="zh-CN" altLang="en-US" sz="1600" dirty="0" smtClean="0">
                <a:solidFill>
                  <a:schemeClr val="tx1">
                    <a:lumMod val="65000"/>
                    <a:lumOff val="35000"/>
                  </a:schemeClr>
                </a:solidFill>
                <a:latin typeface="微软雅黑" pitchFamily="34" charset="-122"/>
                <a:ea typeface="微软雅黑" pitchFamily="34" charset="-122"/>
              </a:rPr>
              <a:t>意义</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技术</a:t>
            </a:r>
            <a:r>
              <a:rPr lang="zh-CN" altLang="en-US" sz="1600" dirty="0" smtClean="0">
                <a:solidFill>
                  <a:schemeClr val="tx1">
                    <a:lumMod val="65000"/>
                    <a:lumOff val="35000"/>
                  </a:schemeClr>
                </a:solidFill>
                <a:latin typeface="微软雅黑" pitchFamily="34" charset="-122"/>
                <a:ea typeface="微软雅黑" pitchFamily="34" charset="-122"/>
              </a:rPr>
              <a:t>对比</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架构</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整体</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数据传递</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服务器</a:t>
            </a:r>
            <a:r>
              <a:rPr lang="zh-CN" altLang="en-US" sz="1600" dirty="0" smtClean="0">
                <a:solidFill>
                  <a:schemeClr val="tx1">
                    <a:lumMod val="65000"/>
                    <a:lumOff val="35000"/>
                  </a:schemeClr>
                </a:solidFill>
                <a:latin typeface="微软雅黑" pitchFamily="34" charset="-122"/>
                <a:ea typeface="微软雅黑" pitchFamily="34" charset="-122"/>
              </a:rPr>
              <a:t>端</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客户端</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缓存</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700" dirty="0" smtClean="0">
                <a:effectLst>
                  <a:outerShdw blurRad="38100" dist="38100" dir="2700000" algn="tl">
                    <a:srgbClr val="000000">
                      <a:alpha val="43137"/>
                    </a:srgbClr>
                  </a:outerShdw>
                </a:effectLst>
                <a:latin typeface="微软雅黑" pitchFamily="34" charset="-122"/>
                <a:ea typeface="微软雅黑" pitchFamily="34" charset="-122"/>
              </a:rPr>
              <a:t>实现</a:t>
            </a:r>
            <a:endParaRPr lang="en-US" altLang="zh-CN" sz="1700" dirty="0" smtClean="0">
              <a:effectLst>
                <a:outerShdw blurRad="38100" dist="38100" dir="2700000" algn="tl">
                  <a:srgbClr val="000000">
                    <a:alpha val="43137"/>
                  </a:srgbClr>
                </a:outerShdw>
              </a:effectLst>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测试</a:t>
            </a:r>
            <a:endParaRPr lang="en-US" altLang="zh-CN" sz="1600" dirty="0" smtClean="0">
              <a:solidFill>
                <a:schemeClr val="tx1">
                  <a:lumMod val="65000"/>
                  <a:lumOff val="35000"/>
                </a:schemeClr>
              </a:solidFill>
              <a:latin typeface="微软雅黑" pitchFamily="34" charset="-122"/>
              <a:ea typeface="微软雅黑" pitchFamily="34" charset="-122"/>
            </a:endParaRPr>
          </a:p>
          <a:p>
            <a:pPr marL="285750"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实施效果</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主</a:t>
            </a:r>
            <a:r>
              <a:rPr lang="zh-CN" altLang="en-US" sz="1600" dirty="0" smtClean="0">
                <a:solidFill>
                  <a:schemeClr val="tx1">
                    <a:lumMod val="65000"/>
                    <a:lumOff val="35000"/>
                  </a:schemeClr>
                </a:solidFill>
                <a:latin typeface="微软雅黑" pitchFamily="34" charset="-122"/>
                <a:ea typeface="微软雅黑" pitchFamily="34" charset="-122"/>
              </a:rPr>
              <a:t>界面</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a:solidFill>
                  <a:schemeClr val="tx1">
                    <a:lumMod val="65000"/>
                    <a:lumOff val="35000"/>
                  </a:schemeClr>
                </a:solidFill>
                <a:latin typeface="微软雅黑" pitchFamily="34" charset="-122"/>
                <a:ea typeface="微软雅黑" pitchFamily="34" charset="-122"/>
              </a:rPr>
              <a:t>多</a:t>
            </a:r>
            <a:r>
              <a:rPr lang="zh-CN" altLang="en-US" sz="1600" dirty="0" smtClean="0">
                <a:solidFill>
                  <a:schemeClr val="tx1">
                    <a:lumMod val="65000"/>
                    <a:lumOff val="35000"/>
                  </a:schemeClr>
                </a:solidFill>
                <a:latin typeface="微软雅黑" pitchFamily="34" charset="-122"/>
                <a:ea typeface="微软雅黑" pitchFamily="34" charset="-122"/>
              </a:rPr>
              <a:t>语言</a:t>
            </a:r>
            <a:endParaRPr lang="en-US" altLang="zh-CN" sz="1600" dirty="0" smtClean="0">
              <a:solidFill>
                <a:schemeClr val="tx1">
                  <a:lumMod val="65000"/>
                  <a:lumOff val="35000"/>
                </a:schemeClr>
              </a:solidFill>
              <a:latin typeface="微软雅黑" pitchFamily="34" charset="-122"/>
              <a:ea typeface="微软雅黑" pitchFamily="34" charset="-122"/>
            </a:endParaRPr>
          </a:p>
          <a:p>
            <a:pPr marL="742950" lvl="1" indent="-28575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浏览</a:t>
            </a:r>
            <a:endParaRPr lang="en-US" altLang="zh-CN" sz="1600" dirty="0" smtClean="0">
              <a:solidFill>
                <a:schemeClr val="tx1">
                  <a:lumMod val="65000"/>
                  <a:lumOff val="35000"/>
                </a:schemeClr>
              </a:solidFill>
              <a:latin typeface="微软雅黑" pitchFamily="34" charset="-122"/>
              <a:ea typeface="微软雅黑" pitchFamily="34" charset="-122"/>
            </a:endParaRPr>
          </a:p>
          <a:p>
            <a:pPr marL="342900" indent="-342900" defTabSz="360000">
              <a:buFont typeface="Wingdings" pitchFamily="2" charset="2"/>
              <a:buChar char="l"/>
              <a:tabLst>
                <a:tab pos="360000" algn="l"/>
              </a:tabLst>
            </a:pPr>
            <a:r>
              <a:rPr lang="zh-CN" altLang="en-US" sz="1600" dirty="0" smtClean="0">
                <a:solidFill>
                  <a:schemeClr val="tx1">
                    <a:lumMod val="65000"/>
                    <a:lumOff val="35000"/>
                  </a:schemeClr>
                </a:solidFill>
                <a:latin typeface="微软雅黑" pitchFamily="34" charset="-122"/>
                <a:ea typeface="微软雅黑" pitchFamily="34" charset="-122"/>
              </a:rPr>
              <a:t>展望</a:t>
            </a:r>
            <a:endParaRPr lang="en-US" altLang="zh-CN" sz="1600" dirty="0" smtClean="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40221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主题3">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现代型主题</Template>
  <TotalTime>338</TotalTime>
  <Words>636</Words>
  <Application>Microsoft Office PowerPoint</Application>
  <PresentationFormat>全屏显示(4:3)</PresentationFormat>
  <Paragraphs>278</Paragraphs>
  <Slides>14</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14</vt:i4>
      </vt:variant>
    </vt:vector>
  </HeadingPairs>
  <TitlesOfParts>
    <vt:vector size="16" baseType="lpstr">
      <vt:lpstr>主题3</vt:lpstr>
      <vt:lpstr>Visio</vt:lpstr>
      <vt:lpstr>基于数据转发的局域网建站解决方案</vt:lpstr>
      <vt:lpstr>项目意义</vt:lpstr>
      <vt:lpstr>技术对比</vt:lpstr>
      <vt:lpstr>整体 架构</vt:lpstr>
      <vt:lpstr>数据传递 架构</vt:lpstr>
      <vt:lpstr>服务器端 架构</vt:lpstr>
      <vt:lpstr>客户端 架构</vt:lpstr>
      <vt:lpstr>缓存 架构</vt:lpstr>
      <vt:lpstr>实现</vt:lpstr>
      <vt:lpstr>测试</vt:lpstr>
      <vt:lpstr>主界面 实施效果</vt:lpstr>
      <vt:lpstr>多语言 实施效果</vt:lpstr>
      <vt:lpstr>浏览 实施效果</vt:lpstr>
      <vt:lpstr>展望</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周磊</dc:creator>
  <cp:lastModifiedBy>周磊</cp:lastModifiedBy>
  <cp:revision>80</cp:revision>
  <dcterms:created xsi:type="dcterms:W3CDTF">2011-06-13T02:45:26Z</dcterms:created>
  <dcterms:modified xsi:type="dcterms:W3CDTF">2011-06-18T14:37:37Z</dcterms:modified>
</cp:coreProperties>
</file>